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33"/>
  </p:notesMasterIdLst>
  <p:sldIdLst>
    <p:sldId id="257" r:id="rId2"/>
    <p:sldId id="28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6" r:id="rId26"/>
    <p:sldId id="280" r:id="rId27"/>
    <p:sldId id="281" r:id="rId28"/>
    <p:sldId id="282" r:id="rId29"/>
    <p:sldId id="283" r:id="rId30"/>
    <p:sldId id="284" r:id="rId31"/>
    <p:sldId id="285" r:id="rId32"/>
  </p:sldIdLst>
  <p:sldSz cx="9144000" cy="6858000" type="screen4x3"/>
  <p:notesSz cx="6797675" cy="987425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3484C6-0B9F-43CB-ABD5-FA0D34E11F0C}" v="10" dt="2023-03-11T10:34:36.2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230" y="45"/>
      </p:cViewPr>
      <p:guideLst>
        <p:guide orient="horz" pos="2160"/>
        <p:guide pos="278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종완" userId="41712f5f-7392-410e-a587-ab1b73ea33bb" providerId="ADAL" clId="{F23484C6-0B9F-43CB-ABD5-FA0D34E11F0C}"/>
    <pc:docChg chg="custSel modSld modMainMaster">
      <pc:chgData name="김종완" userId="41712f5f-7392-410e-a587-ab1b73ea33bb" providerId="ADAL" clId="{F23484C6-0B9F-43CB-ABD5-FA0D34E11F0C}" dt="2023-03-11T10:37:45.836" v="203" actId="14100"/>
      <pc:docMkLst>
        <pc:docMk/>
      </pc:docMkLst>
      <pc:sldChg chg="modSp mod">
        <pc:chgData name="김종완" userId="41712f5f-7392-410e-a587-ab1b73ea33bb" providerId="ADAL" clId="{F23484C6-0B9F-43CB-ABD5-FA0D34E11F0C}" dt="2023-03-11T10:37:45.836" v="203" actId="14100"/>
        <pc:sldMkLst>
          <pc:docMk/>
          <pc:sldMk cId="0" sldId="257"/>
        </pc:sldMkLst>
        <pc:spChg chg="mod">
          <ac:chgData name="김종완" userId="41712f5f-7392-410e-a587-ab1b73ea33bb" providerId="ADAL" clId="{F23484C6-0B9F-43CB-ABD5-FA0D34E11F0C}" dt="2023-03-11T10:37:22.099" v="200" actId="14100"/>
          <ac:spMkLst>
            <pc:docMk/>
            <pc:sldMk cId="0" sldId="257"/>
            <ac:spMk id="2" creationId="{EB346766-6424-940A-8C2C-7C219E49DEBC}"/>
          </ac:spMkLst>
        </pc:spChg>
        <pc:spChg chg="mod">
          <ac:chgData name="김종완" userId="41712f5f-7392-410e-a587-ab1b73ea33bb" providerId="ADAL" clId="{F23484C6-0B9F-43CB-ABD5-FA0D34E11F0C}" dt="2023-03-11T10:37:45.836" v="203" actId="14100"/>
          <ac:spMkLst>
            <pc:docMk/>
            <pc:sldMk cId="0" sldId="257"/>
            <ac:spMk id="3" creationId="{C0E75408-D340-4400-F7F5-7EE1845841B2}"/>
          </ac:spMkLst>
        </pc:spChg>
      </pc:sldChg>
      <pc:sldChg chg="modSp mod">
        <pc:chgData name="김종완" userId="41712f5f-7392-410e-a587-ab1b73ea33bb" providerId="ADAL" clId="{F23484C6-0B9F-43CB-ABD5-FA0D34E11F0C}" dt="2023-03-11T10:34:36.200" v="197"/>
        <pc:sldMkLst>
          <pc:docMk/>
          <pc:sldMk cId="3846336416" sldId="287"/>
        </pc:sldMkLst>
        <pc:spChg chg="mod">
          <ac:chgData name="김종완" userId="41712f5f-7392-410e-a587-ab1b73ea33bb" providerId="ADAL" clId="{F23484C6-0B9F-43CB-ABD5-FA0D34E11F0C}" dt="2023-03-11T10:34:36.200" v="197"/>
          <ac:spMkLst>
            <pc:docMk/>
            <pc:sldMk cId="3846336416" sldId="287"/>
            <ac:spMk id="80" creationId="{00000000-0000-0000-0000-000000000000}"/>
          </ac:spMkLst>
        </pc:spChg>
        <pc:spChg chg="mod">
          <ac:chgData name="김종완" userId="41712f5f-7392-410e-a587-ab1b73ea33bb" providerId="ADAL" clId="{F23484C6-0B9F-43CB-ABD5-FA0D34E11F0C}" dt="2023-03-11T10:34:21.672" v="184" actId="21"/>
          <ac:spMkLst>
            <pc:docMk/>
            <pc:sldMk cId="3846336416" sldId="287"/>
            <ac:spMk id="81" creationId="{00000000-0000-0000-0000-000000000000}"/>
          </ac:spMkLst>
        </pc:spChg>
      </pc:sldChg>
      <pc:sldMasterChg chg="modSldLayout">
        <pc:chgData name="김종완" userId="41712f5f-7392-410e-a587-ab1b73ea33bb" providerId="ADAL" clId="{F23484C6-0B9F-43CB-ABD5-FA0D34E11F0C}" dt="2023-03-11T10:29:12.727" v="87" actId="478"/>
        <pc:sldMasterMkLst>
          <pc:docMk/>
          <pc:sldMasterMk cId="0" sldId="2147483654"/>
        </pc:sldMasterMkLst>
        <pc:sldLayoutChg chg="delSp mod">
          <pc:chgData name="김종완" userId="41712f5f-7392-410e-a587-ab1b73ea33bb" providerId="ADAL" clId="{F23484C6-0B9F-43CB-ABD5-FA0D34E11F0C}" dt="2023-03-11T10:29:12.727" v="87" actId="478"/>
          <pc:sldLayoutMkLst>
            <pc:docMk/>
            <pc:sldMasterMk cId="0" sldId="2147483654"/>
            <pc:sldLayoutMk cId="0" sldId="2147483649"/>
          </pc:sldLayoutMkLst>
          <pc:grpChg chg="del">
            <ac:chgData name="김종완" userId="41712f5f-7392-410e-a587-ab1b73ea33bb" providerId="ADAL" clId="{F23484C6-0B9F-43CB-ABD5-FA0D34E11F0C}" dt="2023-03-11T10:29:12.727" v="87" actId="478"/>
            <ac:grpSpMkLst>
              <pc:docMk/>
              <pc:sldMasterMk cId="0" sldId="2147483654"/>
              <pc:sldLayoutMk cId="0" sldId="2147483649"/>
              <ac:grpSpMk id="19" creationId="{00000000-0000-0000-0000-000000000000}"/>
            </ac:grpSpMkLst>
          </pc:grpChg>
        </pc:sldLayoutChg>
      </pc:sldMasterChg>
    </pc:docChg>
  </pc:docChgLst>
  <pc:docChgLst>
    <pc:chgData name="김종완" userId="41712f5f-7392-410e-a587-ab1b73ea33bb" providerId="ADAL" clId="{952D85EB-E88C-4ED1-A297-4059EC2ED26C}"/>
    <pc:docChg chg="custSel modSld">
      <pc:chgData name="김종완" userId="41712f5f-7392-410e-a587-ab1b73ea33bb" providerId="ADAL" clId="{952D85EB-E88C-4ED1-A297-4059EC2ED26C}" dt="2023-03-09T13:15:49.995" v="95" actId="20577"/>
      <pc:docMkLst>
        <pc:docMk/>
      </pc:docMkLst>
      <pc:sldChg chg="modSp mod">
        <pc:chgData name="김종완" userId="41712f5f-7392-410e-a587-ab1b73ea33bb" providerId="ADAL" clId="{952D85EB-E88C-4ED1-A297-4059EC2ED26C}" dt="2023-03-09T13:15:49.995" v="95" actId="20577"/>
        <pc:sldMkLst>
          <pc:docMk/>
          <pc:sldMk cId="0" sldId="257"/>
        </pc:sldMkLst>
        <pc:spChg chg="mod">
          <ac:chgData name="김종완" userId="41712f5f-7392-410e-a587-ab1b73ea33bb" providerId="ADAL" clId="{952D85EB-E88C-4ED1-A297-4059EC2ED26C}" dt="2023-03-09T13:15:49.995" v="95" actId="20577"/>
          <ac:spMkLst>
            <pc:docMk/>
            <pc:sldMk cId="0" sldId="257"/>
            <ac:spMk id="3" creationId="{C0E75408-D340-4400-F7F5-7EE1845841B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49688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</p:txBody>
      </p:sp>
    </p:spTree>
    <p:extLst>
      <p:ext uri="{BB962C8B-B14F-4D97-AF65-F5344CB8AC3E}">
        <p14:creationId xmlns:p14="http://schemas.microsoft.com/office/powerpoint/2010/main" val="426702639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37601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1155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3180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2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40413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3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0750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8397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5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91448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33042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90224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78500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326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85461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37917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06763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19125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3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47874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4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43642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5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60775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71937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66724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8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19241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9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028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2" name="Google Shape;72;p3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11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79" name="Google Shape;279;p30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9740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9994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4224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1160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2376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2973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4710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장제목" userDrawn="1">
  <p:cSld name="1_장제목">
    <p:bg>
      <p:bgPr>
        <a:solidFill>
          <a:srgbClr val="E5C9BB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3"/>
          <p:cNvSpPr>
            <a:spLocks noGrp="1"/>
          </p:cNvSpPr>
          <p:nvPr>
            <p:ph type="title"/>
          </p:nvPr>
        </p:nvSpPr>
        <p:spPr>
          <a:xfrm>
            <a:off x="399085" y="5301208"/>
            <a:ext cx="8277371" cy="1125853"/>
          </a:xfrm>
        </p:spPr>
        <p:txBody>
          <a:bodyPr/>
          <a:lstStyle>
            <a:lvl1pPr algn="ctr">
              <a:defRPr sz="4000" b="0">
                <a:solidFill>
                  <a:srgbClr val="3F2E1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이 장에서 만들 프로그램">
  <p:cSld name="1_이 장에서 만들 프로그램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/>
          <p:nvPr/>
        </p:nvSpPr>
        <p:spPr>
          <a:xfrm>
            <a:off x="0" y="-22448"/>
            <a:ext cx="9144000" cy="555848"/>
          </a:xfrm>
          <a:prstGeom prst="rect">
            <a:avLst/>
          </a:prstGeom>
          <a:solidFill>
            <a:srgbClr val="AD78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rgbClr val="8B333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8410574" y="6643688"/>
            <a:ext cx="733425" cy="215900"/>
          </a:xfrm>
          <a:prstGeom prst="rect">
            <a:avLst/>
          </a:prstGeom>
          <a:gradFill>
            <a:gsLst>
              <a:gs pos="0">
                <a:srgbClr val="B6DDE7"/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rgbClr val="005E5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" name="Google Shape;36;p4"/>
          <p:cNvSpPr/>
          <p:nvPr/>
        </p:nvSpPr>
        <p:spPr>
          <a:xfrm>
            <a:off x="8279259" y="6605588"/>
            <a:ext cx="842962" cy="21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lang="ko-KR" sz="1200" b="0" i="0" u="none" strike="noStrike" cap="none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/33</a:t>
            </a:r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  <a:defRPr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937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8B3331"/>
              </a:buClr>
              <a:buSzPts val="2600"/>
              <a:buFont typeface="Noto Sans Symbols"/>
              <a:buChar char="▪"/>
              <a:defRPr sz="2000" b="1"/>
            </a:lvl1pPr>
            <a:lvl2pPr marL="914400" lvl="1" indent="-3302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D99593"/>
              </a:buClr>
              <a:buSzPts val="1600"/>
              <a:buFont typeface="Noto Sans Symbols"/>
              <a:buChar char="▪"/>
              <a:defRPr sz="1600"/>
            </a:lvl2pPr>
            <a:lvl3pPr marL="1371600" lvl="2" indent="-317500" algn="l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Clr>
                <a:srgbClr val="205867"/>
              </a:buClr>
              <a:buSzPts val="1400"/>
              <a:buFont typeface="Arial"/>
              <a:buChar char="•"/>
              <a:defRPr sz="1400"/>
            </a:lvl3pPr>
            <a:lvl4pPr marL="1828800" lvl="3" indent="-304800" algn="l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Clr>
                <a:srgbClr val="205867"/>
              </a:buClr>
              <a:buSzPts val="1200"/>
              <a:buFont typeface="Malgun Gothic"/>
              <a:buChar char="-"/>
              <a:defRPr sz="1200"/>
            </a:lvl4pPr>
            <a:lvl5pPr marL="2286000" lvl="4" indent="-2921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205867"/>
              </a:buClr>
              <a:buSzPts val="1000"/>
              <a:buFont typeface="Arial"/>
              <a:buChar char="»"/>
              <a:defRPr sz="10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기본 본문">
  <p:cSld name="2_기본 본문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0" y="-22448"/>
            <a:ext cx="9144000" cy="555848"/>
          </a:xfrm>
          <a:prstGeom prst="rect">
            <a:avLst/>
          </a:prstGeom>
          <a:solidFill>
            <a:srgbClr val="3273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" name="Google Shape;41;p5"/>
          <p:cNvSpPr/>
          <p:nvPr/>
        </p:nvSpPr>
        <p:spPr>
          <a:xfrm>
            <a:off x="8410574" y="6643688"/>
            <a:ext cx="733425" cy="215900"/>
          </a:xfrm>
          <a:prstGeom prst="rect">
            <a:avLst/>
          </a:prstGeom>
          <a:gradFill>
            <a:gsLst>
              <a:gs pos="0">
                <a:srgbClr val="B6DDE7"/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rgbClr val="005E5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" name="Google Shape;42;p5"/>
          <p:cNvSpPr/>
          <p:nvPr/>
        </p:nvSpPr>
        <p:spPr>
          <a:xfrm>
            <a:off x="8279259" y="6605588"/>
            <a:ext cx="842962" cy="21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lang="ko-KR" sz="1200" b="0" i="0" u="none" strike="noStrike" cap="none" dirty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/3</a:t>
            </a:r>
            <a:r>
              <a:rPr lang="en-US" altLang="ko-KR" sz="1200" b="0" i="0" u="none" strike="noStrike" cap="none" dirty="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sz="1200" b="0" i="0" u="none" strike="noStrike" cap="none" dirty="0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  <a:defRPr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68288" lvl="0" indent="-268288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  <a:tabLst>
                <a:tab pos="268288" algn="l"/>
              </a:tabLst>
              <a:defRPr sz="2000" b="1"/>
            </a:lvl1pPr>
            <a:lvl2pPr marL="914400" lvl="1" indent="-33020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Clr>
                <a:srgbClr val="205867"/>
              </a:buClr>
              <a:buSzPts val="1600"/>
              <a:buFont typeface="Noto Sans Symbols"/>
              <a:buChar char="▪"/>
              <a:defRPr sz="1600"/>
            </a:lvl2pPr>
            <a:lvl3pPr marL="1371600" lvl="2" indent="-31750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Clr>
                <a:srgbClr val="205867"/>
              </a:buClr>
              <a:buSzPts val="1400"/>
              <a:buFont typeface="Arial"/>
              <a:buChar char="•"/>
              <a:defRPr sz="1400"/>
            </a:lvl3pPr>
            <a:lvl4pPr marL="1828800" lvl="3" indent="-304800" algn="l">
              <a:lnSpc>
                <a:spcPct val="130000"/>
              </a:lnSpc>
              <a:spcBef>
                <a:spcPts val="240"/>
              </a:spcBef>
              <a:spcAft>
                <a:spcPts val="0"/>
              </a:spcAft>
              <a:buClr>
                <a:srgbClr val="205867"/>
              </a:buClr>
              <a:buSzPts val="1200"/>
              <a:buFont typeface="Malgun Gothic"/>
              <a:buChar char="-"/>
              <a:defRPr sz="1200"/>
            </a:lvl4pPr>
            <a:lvl5pPr marL="2286000" lvl="4" indent="-2921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205867"/>
              </a:buClr>
              <a:buSzPts val="1000"/>
              <a:buFont typeface="Arial"/>
              <a:buChar char="»"/>
              <a:defRPr sz="10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139700" y="6525345"/>
            <a:ext cx="8756650" cy="280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7" name="Google Shape;47;p6"/>
          <p:cNvSpPr/>
          <p:nvPr/>
        </p:nvSpPr>
        <p:spPr>
          <a:xfrm>
            <a:off x="2765425" y="1447800"/>
            <a:ext cx="3587750" cy="38862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cxnSp>
        <p:nvCxnSpPr>
          <p:cNvPr id="48" name="Google Shape;48;p6"/>
          <p:cNvCxnSpPr/>
          <p:nvPr/>
        </p:nvCxnSpPr>
        <p:spPr>
          <a:xfrm>
            <a:off x="2506663" y="3706813"/>
            <a:ext cx="4151312" cy="0"/>
          </a:xfrm>
          <a:prstGeom prst="straightConnector1">
            <a:avLst/>
          </a:prstGeom>
          <a:noFill/>
          <a:ln w="9525" cap="flat" cmpd="sng">
            <a:solidFill>
              <a:srgbClr val="97B85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9" name="Google Shape;49;p6"/>
          <p:cNvSpPr/>
          <p:nvPr/>
        </p:nvSpPr>
        <p:spPr>
          <a:xfrm>
            <a:off x="2765425" y="1447800"/>
            <a:ext cx="3587750" cy="38862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cxnSp>
        <p:nvCxnSpPr>
          <p:cNvPr id="50" name="Google Shape;50;p6"/>
          <p:cNvCxnSpPr/>
          <p:nvPr/>
        </p:nvCxnSpPr>
        <p:spPr>
          <a:xfrm>
            <a:off x="2506663" y="3706813"/>
            <a:ext cx="4151312" cy="0"/>
          </a:xfrm>
          <a:prstGeom prst="straightConnector1">
            <a:avLst/>
          </a:prstGeom>
          <a:noFill/>
          <a:ln w="9525" cap="flat" cmpd="sng">
            <a:solidFill>
              <a:srgbClr val="97B85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1" name="Google Shape;51;p6"/>
          <p:cNvSpPr txBox="1"/>
          <p:nvPr/>
        </p:nvSpPr>
        <p:spPr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1">
                <a:solidFill>
                  <a:srgbClr val="8CB3E3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400" b="1">
              <a:solidFill>
                <a:srgbClr val="8CB3E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저작권">
  <p:cSld name="저작권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/>
          <p:nvPr/>
        </p:nvSpPr>
        <p:spPr>
          <a:xfrm>
            <a:off x="323528" y="404813"/>
            <a:ext cx="8497887" cy="6048375"/>
          </a:xfrm>
          <a:prstGeom prst="roundRect">
            <a:avLst>
              <a:gd name="adj" fmla="val 2066"/>
            </a:avLst>
          </a:prstGeom>
          <a:noFill/>
          <a:ln w="53975" cap="flat" cmpd="sng">
            <a:solidFill>
              <a:srgbClr val="99AD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9A5F3A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pic>
        <p:nvPicPr>
          <p:cNvPr id="54" name="Google Shape;54;p7" descr="쿡북로고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7578" y="595313"/>
            <a:ext cx="1216025" cy="32226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/>
        </p:nvSpPr>
        <p:spPr>
          <a:xfrm>
            <a:off x="881590" y="998730"/>
            <a:ext cx="71866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파이썬 for Beginner</a:t>
            </a:r>
            <a:endParaRPr sz="1200" b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7"/>
          <p:cNvSpPr txBox="1"/>
          <p:nvPr/>
        </p:nvSpPr>
        <p:spPr>
          <a:xfrm>
            <a:off x="612453" y="1700213"/>
            <a:ext cx="7991475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222222"/>
              </a:solidFill>
              <a:latin typeface="Dotum"/>
              <a:ea typeface="Dotum"/>
              <a:cs typeface="Dotum"/>
              <a:sym typeface="Dot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rgbClr val="FF0000"/>
                </a:solidFill>
                <a:latin typeface="Dotum"/>
                <a:ea typeface="Dotum"/>
                <a:cs typeface="Dotum"/>
                <a:sym typeface="Dotum"/>
              </a:rPr>
              <a:t>[강의교안 이용 안내]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u="none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ko-KR" sz="1000" u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  <a:t>본 강의교안의 저작권은 한빛아카데미㈜에 있습니다.</a:t>
            </a:r>
            <a:r>
              <a:rPr lang="ko-KR" sz="1000" u="none">
                <a:solidFill>
                  <a:srgbClr val="222222"/>
                </a:solidFill>
                <a:latin typeface="Dotum"/>
                <a:ea typeface="Dotum"/>
                <a:cs typeface="Dotum"/>
                <a:sym typeface="Dotum"/>
              </a:rPr>
              <a:t> </a:t>
            </a:r>
            <a:endParaRPr sz="1000" u="none">
              <a:solidFill>
                <a:srgbClr val="222222"/>
              </a:solidFill>
              <a:latin typeface="Dotum"/>
              <a:ea typeface="Dotum"/>
              <a:cs typeface="Dotum"/>
              <a:sym typeface="Dotum"/>
            </a:endParaRPr>
          </a:p>
          <a:p>
            <a:pPr marL="171450" marR="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00"/>
              <a:buFont typeface="Arial"/>
              <a:buChar char="•"/>
            </a:pPr>
            <a:r>
              <a:rPr lang="ko-KR" sz="1000" u="none">
                <a:solidFill>
                  <a:srgbClr val="222222"/>
                </a:solidFill>
                <a:latin typeface="Dotum"/>
                <a:ea typeface="Dotum"/>
                <a:cs typeface="Dotum"/>
                <a:sym typeface="Dotum"/>
              </a:rPr>
              <a:t>이 자료는 강의 보조자료로 제공되는 것으로 무단으로 전제하거나 배포하는 것을 금합니다</a:t>
            </a:r>
            <a:r>
              <a:rPr lang="ko-KR" sz="1000" u="sng">
                <a:solidFill>
                  <a:srgbClr val="222222"/>
                </a:solidFill>
                <a:latin typeface="Dotum"/>
                <a:ea typeface="Dotum"/>
                <a:cs typeface="Dotum"/>
                <a:sym typeface="Dotum"/>
              </a:rPr>
              <a:t>.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codepen.io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chrom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emf"/><Relationship Id="rId4" Type="http://schemas.openxmlformats.org/officeDocument/2006/relationships/image" Target="../media/image3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emf"/><Relationship Id="rId4" Type="http://schemas.openxmlformats.org/officeDocument/2006/relationships/image" Target="../media/image3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ver/d2codingfon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ver/d2codingfont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399085" y="5301208"/>
            <a:ext cx="8277371" cy="1125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F2E1F"/>
              </a:buClr>
              <a:buSzPts val="4000"/>
              <a:buFont typeface="Arial"/>
              <a:buNone/>
            </a:pPr>
            <a:r>
              <a:rPr lang="ko-KR" dirty="0"/>
              <a:t>1장 웹 개요와 실습 환경 구축</a:t>
            </a:r>
            <a:endParaRPr dirty="0"/>
          </a:p>
        </p:txBody>
      </p:sp>
      <p:sp>
        <p:nvSpPr>
          <p:cNvPr id="2" name="Google Shape;69;p9">
            <a:extLst>
              <a:ext uri="{FF2B5EF4-FFF2-40B4-BE49-F238E27FC236}">
                <a16:creationId xmlns:a16="http://schemas.microsoft.com/office/drawing/2014/main" id="{EB346766-6424-940A-8C2C-7C219E49DEBC}"/>
              </a:ext>
            </a:extLst>
          </p:cNvPr>
          <p:cNvSpPr txBox="1">
            <a:spLocks/>
          </p:cNvSpPr>
          <p:nvPr/>
        </p:nvSpPr>
        <p:spPr>
          <a:xfrm>
            <a:off x="0" y="946350"/>
            <a:ext cx="9144000" cy="2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000" b="0" i="0" u="none" strike="noStrike" cap="none">
                <a:solidFill>
                  <a:srgbClr val="3F2E1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3F2E1F"/>
              </a:buClr>
              <a:buSzPts val="3600"/>
              <a:buFont typeface="Arial"/>
              <a:buNone/>
            </a:pPr>
            <a:r>
              <a:rPr lang="en-US" altLang="ko-KR" dirty="0"/>
              <a:t>HTML5</a:t>
            </a:r>
            <a:br>
              <a:rPr lang="en-US" altLang="ko-KR" dirty="0"/>
            </a:br>
            <a:r>
              <a:rPr lang="en-US" altLang="ko-KR" dirty="0"/>
              <a:t>CSS3</a:t>
            </a:r>
            <a:br>
              <a:rPr lang="en-US" altLang="ko-KR" dirty="0"/>
            </a:br>
            <a:r>
              <a:rPr lang="en-US" altLang="ko-KR" dirty="0" err="1"/>
              <a:t>Javascript</a:t>
            </a:r>
            <a:r>
              <a:rPr lang="en-US" altLang="ko-KR" dirty="0"/>
              <a:t> (ES6)</a:t>
            </a:r>
            <a:endParaRPr lang="en-US" dirty="0"/>
          </a:p>
        </p:txBody>
      </p:sp>
      <p:sp>
        <p:nvSpPr>
          <p:cNvPr id="3" name="Google Shape;69;p9">
            <a:extLst>
              <a:ext uri="{FF2B5EF4-FFF2-40B4-BE49-F238E27FC236}">
                <a16:creationId xmlns:a16="http://schemas.microsoft.com/office/drawing/2014/main" id="{C0E75408-D340-4400-F7F5-7EE1845841B2}"/>
              </a:ext>
            </a:extLst>
          </p:cNvPr>
          <p:cNvSpPr txBox="1">
            <a:spLocks/>
          </p:cNvSpPr>
          <p:nvPr/>
        </p:nvSpPr>
        <p:spPr>
          <a:xfrm>
            <a:off x="516194" y="4209522"/>
            <a:ext cx="8111612" cy="90356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000" b="0" i="0" u="none" strike="noStrike" cap="none">
                <a:solidFill>
                  <a:srgbClr val="3F2E1F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3F2E1F"/>
              </a:buClr>
              <a:buSzPts val="3600"/>
              <a:buFont typeface="Arial"/>
              <a:buNone/>
            </a:pPr>
            <a:r>
              <a:rPr lang="en-US" altLang="ko-KR" sz="2000" dirty="0">
                <a:hlinkClick r:id="rId3"/>
              </a:rPr>
              <a:t>http://www.w3schools.com</a:t>
            </a:r>
            <a:r>
              <a:rPr lang="en-US" altLang="ko-KR" sz="2000" dirty="0"/>
              <a:t> </a:t>
            </a:r>
            <a:r>
              <a:rPr lang="en-US" altLang="ko-KR" sz="2000" dirty="0">
                <a:sym typeface="Wingdings" panose="05000000000000000000" pitchFamily="2" charset="2"/>
              </a:rPr>
              <a:t> HTML, CSS, </a:t>
            </a:r>
            <a:r>
              <a:rPr lang="en-US" altLang="ko-KR" sz="2000" dirty="0" err="1">
                <a:sym typeface="Wingdings" panose="05000000000000000000" pitchFamily="2" charset="2"/>
              </a:rPr>
              <a:t>Javascript</a:t>
            </a:r>
            <a:r>
              <a:rPr lang="en-US" altLang="ko-KR" sz="2000" dirty="0">
                <a:sym typeface="Wingdings" panose="05000000000000000000" pitchFamily="2" charset="2"/>
              </a:rPr>
              <a:t> </a:t>
            </a:r>
            <a:r>
              <a:rPr lang="ko-KR" altLang="en-US" sz="2000" dirty="0">
                <a:sym typeface="Wingdings" panose="05000000000000000000" pitchFamily="2" charset="2"/>
              </a:rPr>
              <a:t>사용법</a:t>
            </a:r>
            <a:endParaRPr lang="en-US" altLang="ko-KR" sz="2000" dirty="0"/>
          </a:p>
          <a:p>
            <a:pPr>
              <a:buClr>
                <a:srgbClr val="3F2E1F"/>
              </a:buClr>
              <a:buSzPts val="3600"/>
            </a:pPr>
            <a:r>
              <a:rPr lang="en-US" altLang="ko-KR" sz="20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http://codepen.io</a:t>
            </a:r>
            <a:r>
              <a:rPr lang="en-US" altLang="ko-KR" sz="2000" dirty="0"/>
              <a:t> </a:t>
            </a:r>
            <a:r>
              <a:rPr lang="en-US" altLang="ko-KR" sz="2000" dirty="0"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ym typeface="Wingdings" panose="05000000000000000000" pitchFamily="2" charset="2"/>
              </a:rPr>
              <a:t>브라우저에서 </a:t>
            </a:r>
            <a:r>
              <a:rPr lang="en-US" altLang="ko-KR" sz="2000" dirty="0">
                <a:sym typeface="Wingdings" panose="05000000000000000000" pitchFamily="2" charset="2"/>
              </a:rPr>
              <a:t>HTML, CSS </a:t>
            </a:r>
            <a:r>
              <a:rPr lang="ko-KR" altLang="en-US" sz="2000" dirty="0">
                <a:sym typeface="Wingdings" panose="05000000000000000000" pitchFamily="2" charset="2"/>
              </a:rPr>
              <a:t>실행</a:t>
            </a:r>
            <a:endParaRPr lang="en-US" altLang="ko-KR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웹 브라우저 전쟁과 웹 표준</a:t>
            </a:r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dirty="0"/>
              <a:t>웹 브라우저와 웹 표준</a:t>
            </a: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dirty="0"/>
              <a:t>인터넷 익스플로러가 전 세계적으로 점유율을 높이면서 </a:t>
            </a:r>
            <a:r>
              <a:rPr lang="ko-KR" dirty="0" err="1">
                <a:solidFill>
                  <a:srgbClr val="FF0000"/>
                </a:solidFill>
              </a:rPr>
              <a:t>액티브X</a:t>
            </a:r>
            <a:r>
              <a:rPr lang="ko-KR" dirty="0">
                <a:solidFill>
                  <a:srgbClr val="FF0000"/>
                </a:solidFill>
              </a:rPr>
              <a:t> 같은 플러그인을 삽입해 웹 사이트가 점점 무거워지고 있음</a:t>
            </a:r>
            <a:endParaRPr dirty="0">
              <a:solidFill>
                <a:srgbClr val="FF0000"/>
              </a:solidFill>
            </a:endParaRPr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dirty="0"/>
              <a:t>2004년 W3C 회의에서 모질라 재단과 오페라 소프트웨어가 새로운 HTML 표준을 제안하지만 거절 당함</a:t>
            </a: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dirty="0"/>
              <a:t>웹 브라우저 제공 기업(애플, 모질라, 오페라 소프트웨어)에서 2004년 6월 </a:t>
            </a:r>
            <a:r>
              <a:rPr lang="ko-KR" dirty="0">
                <a:solidFill>
                  <a:srgbClr val="FF0000"/>
                </a:solidFill>
              </a:rPr>
              <a:t>새로운 웹 표준 기관 WHATWG 설립</a:t>
            </a:r>
            <a:endParaRPr dirty="0">
              <a:solidFill>
                <a:srgbClr val="FF0000"/>
              </a:solidFill>
            </a:endParaRPr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</p:txBody>
      </p:sp>
      <p:pic>
        <p:nvPicPr>
          <p:cNvPr id="128" name="Google Shape;12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560" y="3429000"/>
            <a:ext cx="2160240" cy="2431238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/>
          <p:nvPr/>
        </p:nvSpPr>
        <p:spPr>
          <a:xfrm>
            <a:off x="2764892" y="3356992"/>
            <a:ext cx="5886400" cy="1672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WHATWG </a:t>
            </a:r>
            <a:endParaRPr sz="1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1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ko-KR"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Web Application 1.0 표준 작성</a:t>
            </a:r>
            <a:endParaRPr sz="1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1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ko-KR"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W3C는 웹 표준으로 Web Application 1.0 표준 채택, HTML5 표준으로 변경</a:t>
            </a:r>
            <a:endParaRPr sz="1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1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ko-KR"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인터넷 익스플로러만 최신 표준을 지원하지 못하는 현상 초래 </a:t>
            </a:r>
            <a:endParaRPr sz="1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1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ko-KR" sz="1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모든 웹 브라우저가 빠른 속도로 업데이트되고 있음</a:t>
            </a:r>
            <a:endParaRPr sz="1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웹 브라우저 전쟁과 웹 표준</a:t>
            </a:r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dirty="0"/>
              <a:t>웹 브라우저의 발달</a:t>
            </a: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dirty="0" err="1"/>
              <a:t>WHATWG는</a:t>
            </a:r>
            <a:r>
              <a:rPr lang="ko-KR" dirty="0"/>
              <a:t> </a:t>
            </a:r>
            <a:r>
              <a:rPr lang="ko-KR" dirty="0" err="1"/>
              <a:t>Web</a:t>
            </a:r>
            <a:r>
              <a:rPr lang="ko-KR" dirty="0"/>
              <a:t> </a:t>
            </a:r>
            <a:r>
              <a:rPr lang="ko-KR" dirty="0" err="1"/>
              <a:t>Application</a:t>
            </a:r>
            <a:r>
              <a:rPr lang="ko-KR" dirty="0"/>
              <a:t> 1.0 표준 작성</a:t>
            </a: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dirty="0"/>
              <a:t>W3C는 웹 표준으로 </a:t>
            </a:r>
            <a:r>
              <a:rPr lang="ko-KR" dirty="0" err="1"/>
              <a:t>Web</a:t>
            </a:r>
            <a:r>
              <a:rPr lang="ko-KR" dirty="0"/>
              <a:t> </a:t>
            </a:r>
            <a:r>
              <a:rPr lang="ko-KR" dirty="0" err="1"/>
              <a:t>Application</a:t>
            </a:r>
            <a:r>
              <a:rPr lang="ko-KR" dirty="0"/>
              <a:t> 1.0 표준 채택, HTML5 표준으로 변경</a:t>
            </a: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dirty="0"/>
              <a:t>인터넷 익스플로러만 최신 표준을 지원하지 못하는 현상 초래 </a:t>
            </a: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dirty="0">
                <a:solidFill>
                  <a:srgbClr val="FF0000"/>
                </a:solidFill>
              </a:rPr>
              <a:t>모든 웹 브라우저가 빠른 속도로 업데이트되고 다양한 웹 브라우저 마케팅 등장</a:t>
            </a:r>
            <a:endParaRPr dirty="0">
              <a:solidFill>
                <a:srgbClr val="FF0000"/>
              </a:solidFill>
            </a:endParaRPr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</p:txBody>
      </p:sp>
      <p:grpSp>
        <p:nvGrpSpPr>
          <p:cNvPr id="136" name="Google Shape;136;p18"/>
          <p:cNvGrpSpPr/>
          <p:nvPr/>
        </p:nvGrpSpPr>
        <p:grpSpPr>
          <a:xfrm>
            <a:off x="349822" y="2805593"/>
            <a:ext cx="8639885" cy="3072933"/>
            <a:chOff x="349822" y="2805593"/>
            <a:chExt cx="8639885" cy="3072933"/>
          </a:xfrm>
        </p:grpSpPr>
        <p:pic>
          <p:nvPicPr>
            <p:cNvPr id="137" name="Google Shape;137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9822" y="2805593"/>
              <a:ext cx="4080495" cy="26685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1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508591" y="3089307"/>
              <a:ext cx="4481116" cy="238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9822" y="5564201"/>
              <a:ext cx="2209800" cy="314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웹 브라우저 전쟁과 웹 표준</a:t>
            </a:r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웹 표준과 웹 브라우저 타임 라인</a:t>
            </a:r>
            <a:endParaRPr/>
          </a:p>
        </p:txBody>
      </p:sp>
      <p:pic>
        <p:nvPicPr>
          <p:cNvPr id="146" name="Google Shape;146;p19"/>
          <p:cNvPicPr preferRelativeResize="0"/>
          <p:nvPr/>
        </p:nvPicPr>
        <p:blipFill rotWithShape="1">
          <a:blip r:embed="rId3">
            <a:alphaModFix/>
          </a:blip>
          <a:srcRect t="2750" b="1700"/>
          <a:stretch/>
        </p:blipFill>
        <p:spPr>
          <a:xfrm>
            <a:off x="395536" y="1268760"/>
            <a:ext cx="5057544" cy="5472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48064" y="749850"/>
            <a:ext cx="3886914" cy="267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웹 동작</a:t>
            </a:r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751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웹(Web): </a:t>
            </a:r>
            <a:r>
              <a:rPr lang="ko-KR" b="0"/>
              <a:t>요청과 응답 과정 (예 : 치킨 주문)</a:t>
            </a: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b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b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b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b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b="0"/>
          </a:p>
          <a:p>
            <a:pPr marL="355600" lvl="0" indent="-2619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URL: </a:t>
            </a:r>
            <a:r>
              <a:rPr lang="ko-KR" b="0"/>
              <a:t>웹에서 어떤 대상을 구분하는 주소</a:t>
            </a: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b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b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b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b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b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b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b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b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b="0"/>
          </a:p>
          <a:p>
            <a:pPr marL="93662" lvl="0" indent="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600"/>
              <a:buNone/>
            </a:pPr>
            <a:endParaRPr b="0"/>
          </a:p>
        </p:txBody>
      </p:sp>
      <p:pic>
        <p:nvPicPr>
          <p:cNvPr id="154" name="Google Shape;154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87724" y="3789040"/>
            <a:ext cx="4968552" cy="3026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>
              <a:spcBef>
                <a:spcPts val="0"/>
              </a:spcBef>
            </a:pPr>
            <a:r>
              <a:rPr lang="ko-KR" altLang="en-US" b="0" dirty="0"/>
              <a:t>서버와 클라이언트 </a:t>
            </a:r>
            <a:endParaRPr lang="ko-KR" altLang="en-US" dirty="0"/>
          </a:p>
          <a:p>
            <a:pPr marL="355600" lvl="0" indent="-96838">
              <a:buNone/>
            </a:pPr>
            <a:endParaRPr lang="ko-KR" altLang="en-US" dirty="0"/>
          </a:p>
          <a:p>
            <a:pPr marL="355600" lvl="0" indent="-96838">
              <a:buNone/>
            </a:pPr>
            <a:endParaRPr lang="ko-KR" altLang="en-US" dirty="0"/>
          </a:p>
          <a:p>
            <a:pPr marL="355600" lvl="0" indent="-96838">
              <a:buNone/>
            </a:pPr>
            <a:endParaRPr lang="ko-KR" altLang="en-US" dirty="0"/>
          </a:p>
          <a:p>
            <a:pPr marL="355600" lvl="0" indent="-96838">
              <a:buNone/>
            </a:pPr>
            <a:endParaRPr lang="ko-KR" altLang="en-US" sz="1400" dirty="0"/>
          </a:p>
          <a:p>
            <a:pPr marL="355600" lvl="0" indent="-96838">
              <a:buNone/>
            </a:pPr>
            <a:endParaRPr lang="ko-KR" altLang="en-US" sz="900" dirty="0"/>
          </a:p>
          <a:p>
            <a:pPr marL="355600" lvl="0" indent="-261938"/>
            <a:r>
              <a:rPr lang="ko-KR" altLang="en-US" b="0" dirty="0">
                <a:solidFill>
                  <a:srgbClr val="FF0000"/>
                </a:solidFill>
              </a:rPr>
              <a:t>서버 프로그램</a:t>
            </a:r>
            <a:r>
              <a:rPr lang="en-US" altLang="ko-KR" b="0" dirty="0">
                <a:solidFill>
                  <a:srgbClr val="FF0000"/>
                </a:solidFill>
              </a:rPr>
              <a:t>(</a:t>
            </a:r>
            <a:r>
              <a:rPr lang="ko-KR" altLang="en-US" b="0" dirty="0" err="1">
                <a:solidFill>
                  <a:srgbClr val="FF0000"/>
                </a:solidFill>
              </a:rPr>
              <a:t>백엔드</a:t>
            </a:r>
            <a:r>
              <a:rPr lang="ko-KR" altLang="en-US" b="0" dirty="0">
                <a:solidFill>
                  <a:srgbClr val="FF0000"/>
                </a:solidFill>
              </a:rPr>
              <a:t> 프로그램</a:t>
            </a:r>
            <a:r>
              <a:rPr lang="en-US" altLang="ko-KR" b="0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  <a:p>
            <a:pPr marL="534988" lvl="1" indent="-177800"/>
            <a:r>
              <a:rPr lang="ko-KR" altLang="en-US" dirty="0"/>
              <a:t>자바</a:t>
            </a:r>
            <a:r>
              <a:rPr lang="en-US" altLang="ko-KR" dirty="0"/>
              <a:t>, C#, </a:t>
            </a:r>
            <a:r>
              <a:rPr lang="ko-KR" altLang="en-US" dirty="0"/>
              <a:t>루비</a:t>
            </a:r>
            <a:r>
              <a:rPr lang="en-US" altLang="ko-KR" dirty="0"/>
              <a:t>, </a:t>
            </a:r>
            <a:r>
              <a:rPr lang="ko-KR" altLang="en-US" dirty="0" err="1"/>
              <a:t>파이썬</a:t>
            </a:r>
            <a:r>
              <a:rPr lang="en-US" altLang="ko-KR" dirty="0"/>
              <a:t>, </a:t>
            </a:r>
            <a:r>
              <a:rPr lang="ko-KR" altLang="en-US" dirty="0"/>
              <a:t>자바스크립트</a:t>
            </a:r>
          </a:p>
          <a:p>
            <a:pPr marL="720725" lvl="2" indent="-185737"/>
            <a:r>
              <a:rPr lang="ko-KR" altLang="en-US" dirty="0"/>
              <a:t>웹 프레임워크</a:t>
            </a:r>
            <a:r>
              <a:rPr lang="en-US" altLang="ko-KR" dirty="0"/>
              <a:t>(ASP.NET, JSP, PHP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endParaRPr lang="ko-KR" altLang="en-US" dirty="0"/>
          </a:p>
          <a:p>
            <a:pPr marL="720725" lvl="2" indent="-185737"/>
            <a:r>
              <a:rPr lang="en-US" altLang="ko-KR" dirty="0"/>
              <a:t>MVC </a:t>
            </a:r>
            <a:r>
              <a:rPr lang="ko-KR" altLang="en-US" dirty="0"/>
              <a:t>프레임워크</a:t>
            </a:r>
            <a:r>
              <a:rPr lang="en-US" altLang="ko-KR" dirty="0"/>
              <a:t>(ASP.NET MVC, Spring MVC, Ruby on Rails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  <a:p>
            <a:pPr marL="720725" lvl="2" indent="-185737"/>
            <a:r>
              <a:rPr lang="ko-KR" altLang="en-US" dirty="0" err="1"/>
              <a:t>비동기</a:t>
            </a:r>
            <a:r>
              <a:rPr lang="ko-KR" altLang="en-US" dirty="0"/>
              <a:t> 프레임워크</a:t>
            </a:r>
            <a:r>
              <a:rPr lang="en-US" altLang="ko-KR" dirty="0"/>
              <a:t>(Node.js Express, Jetty)</a:t>
            </a:r>
            <a:endParaRPr lang="ko-KR" altLang="en-US" dirty="0"/>
          </a:p>
          <a:p>
            <a:pPr marL="720725" lvl="2" indent="-185737"/>
            <a:endParaRPr lang="ko-KR" altLang="en-US" dirty="0"/>
          </a:p>
          <a:p>
            <a:pPr marL="355600" lvl="0" indent="-261938"/>
            <a:r>
              <a:rPr lang="ko-KR" altLang="en-US" b="0" dirty="0">
                <a:solidFill>
                  <a:srgbClr val="FF0000"/>
                </a:solidFill>
              </a:rPr>
              <a:t>클라이언트 프로그램</a:t>
            </a:r>
            <a:r>
              <a:rPr lang="en-US" altLang="ko-KR" b="0" dirty="0">
                <a:solidFill>
                  <a:srgbClr val="FF0000"/>
                </a:solidFill>
              </a:rPr>
              <a:t>(</a:t>
            </a:r>
            <a:r>
              <a:rPr lang="ko-KR" altLang="en-US" b="0" dirty="0" err="1">
                <a:solidFill>
                  <a:srgbClr val="FF0000"/>
                </a:solidFill>
              </a:rPr>
              <a:t>프론트엔드</a:t>
            </a:r>
            <a:r>
              <a:rPr lang="ko-KR" altLang="en-US" b="0" dirty="0">
                <a:solidFill>
                  <a:srgbClr val="FF0000"/>
                </a:solidFill>
              </a:rPr>
              <a:t> 프로그램</a:t>
            </a:r>
            <a:r>
              <a:rPr lang="en-US" altLang="ko-KR" b="0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  <a:p>
            <a:pPr marL="534988" lvl="1" indent="-177800"/>
            <a:r>
              <a:rPr lang="en-US" altLang="ko-KR" dirty="0"/>
              <a:t>HTML, CSS, </a:t>
            </a:r>
            <a:r>
              <a:rPr lang="ko-KR" altLang="en-US" dirty="0"/>
              <a:t>자바스크립트로 개발</a:t>
            </a:r>
          </a:p>
          <a:p>
            <a:pPr marL="720725" lvl="2" indent="-185737"/>
            <a:r>
              <a:rPr lang="ko-KR" altLang="en-US" dirty="0" err="1"/>
              <a:t>구글</a:t>
            </a:r>
            <a:r>
              <a:rPr lang="ko-KR" altLang="en-US" dirty="0"/>
              <a:t> 문서</a:t>
            </a:r>
          </a:p>
          <a:p>
            <a:pPr marL="534988" lvl="1" indent="-76200">
              <a:buNone/>
            </a:pPr>
            <a:endParaRPr lang="ko-KR" altLang="en-US" dirty="0"/>
          </a:p>
        </p:txBody>
      </p:sp>
      <p:sp>
        <p:nvSpPr>
          <p:cNvPr id="160" name="Google Shape;160;p21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웹 동작</a:t>
            </a:r>
            <a:endParaRPr/>
          </a:p>
        </p:txBody>
      </p:sp>
      <p:pic>
        <p:nvPicPr>
          <p:cNvPr id="162" name="Google Shape;16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2407" y="5392101"/>
            <a:ext cx="4680520" cy="13816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그룹 5"/>
          <p:cNvGrpSpPr/>
          <p:nvPr/>
        </p:nvGrpSpPr>
        <p:grpSpPr>
          <a:xfrm>
            <a:off x="4160967" y="663608"/>
            <a:ext cx="4866528" cy="2495590"/>
            <a:chOff x="2628729" y="740245"/>
            <a:chExt cx="4866528" cy="2495590"/>
          </a:xfrm>
        </p:grpSpPr>
        <p:pic>
          <p:nvPicPr>
            <p:cNvPr id="7" name="Google Shape;161;p2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28729" y="740245"/>
              <a:ext cx="3338095" cy="2495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직사각형 7"/>
            <p:cNvSpPr/>
            <p:nvPr/>
          </p:nvSpPr>
          <p:spPr>
            <a:xfrm>
              <a:off x="5847049" y="2298652"/>
              <a:ext cx="16482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/>
                <a:t>(사용자): 요청하는 쪽</a:t>
              </a: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903754" y="1111284"/>
              <a:ext cx="16482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dirty="0"/>
                <a:t>(제공자): 응답하는 쪽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 dirty="0"/>
              <a:t>04 웹 표준 기술과 HTML5 주요 기능</a:t>
            </a:r>
            <a:endParaRPr dirty="0"/>
          </a:p>
        </p:txBody>
      </p:sp>
      <p:sp>
        <p:nvSpPr>
          <p:cNvPr id="168" name="Google Shape;168;p22"/>
          <p:cNvSpPr txBox="1">
            <a:spLocks noGrp="1"/>
          </p:cNvSpPr>
          <p:nvPr>
            <p:ph type="body" idx="1"/>
          </p:nvPr>
        </p:nvSpPr>
        <p:spPr>
          <a:xfrm>
            <a:off x="63501" y="773704"/>
            <a:ext cx="8963994" cy="6327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웹 표준 기술</a:t>
            </a: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  <a:p>
            <a:pPr marL="355600" lvl="0" indent="-2619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b="0"/>
              <a:t>큰 의미</a:t>
            </a:r>
            <a:endParaRPr b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웹 표준 기술을 총칭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CSS3와 자바스크립트를 모두 포함</a:t>
            </a:r>
            <a:endParaRPr/>
          </a:p>
          <a:p>
            <a:pPr marL="355600" lvl="0" indent="-2619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b="0"/>
              <a:t>작은 의미</a:t>
            </a:r>
            <a:endParaRPr b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0"/>
              <a:t>웹 페이지를 구성하는 HTML 마크업 언어 그 자체</a:t>
            </a:r>
            <a:endParaRPr/>
          </a:p>
          <a:p>
            <a:pPr marL="93662" lvl="0" indent="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600"/>
              <a:buNone/>
            </a:pPr>
            <a:r>
              <a:rPr lang="ko-KR"/>
              <a:t>					</a:t>
            </a:r>
            <a:endParaRPr/>
          </a:p>
        </p:txBody>
      </p:sp>
      <p:pic>
        <p:nvPicPr>
          <p:cNvPr id="169" name="Google Shape;16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8529" y="1268760"/>
            <a:ext cx="5906942" cy="28803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FFEC6DD9-6300-9EDC-E32C-1BCB0DB99AEA}"/>
              </a:ext>
            </a:extLst>
          </p:cNvPr>
          <p:cNvSpPr/>
          <p:nvPr/>
        </p:nvSpPr>
        <p:spPr>
          <a:xfrm>
            <a:off x="6135554" y="3937555"/>
            <a:ext cx="2631517" cy="1493753"/>
          </a:xfrm>
          <a:prstGeom prst="wedgeRectCallout">
            <a:avLst>
              <a:gd name="adj1" fmla="val -21363"/>
              <a:gd name="adj2" fmla="val -61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지금까지 우리가 배운</a:t>
            </a:r>
            <a:r>
              <a:rPr lang="en-US" altLang="ko-KR" dirty="0"/>
              <a:t>, </a:t>
            </a:r>
          </a:p>
          <a:p>
            <a:pPr algn="ctr"/>
            <a:r>
              <a:rPr lang="ko-KR" altLang="en-US" dirty="0"/>
              <a:t>그리고 앞으로 학습하는 것은 </a:t>
            </a:r>
            <a:endParaRPr lang="en-US" altLang="ko-KR" dirty="0"/>
          </a:p>
          <a:p>
            <a:pPr algn="ctr"/>
            <a:r>
              <a:rPr lang="ko-KR" altLang="en-US" dirty="0"/>
              <a:t>웹 표준</a:t>
            </a:r>
            <a:endParaRPr lang="en-US" altLang="ko-KR" dirty="0"/>
          </a:p>
          <a:p>
            <a:pPr algn="ctr"/>
            <a:r>
              <a:rPr lang="en-US" altLang="ko-KR" dirty="0"/>
              <a:t>: HTML5</a:t>
            </a:r>
          </a:p>
          <a:p>
            <a:pPr algn="ctr"/>
            <a:r>
              <a:rPr lang="en-US" altLang="ko-KR" dirty="0"/>
              <a:t>CSS3.0</a:t>
            </a:r>
          </a:p>
          <a:p>
            <a:pPr algn="ctr"/>
            <a:r>
              <a:rPr lang="en-US" altLang="ko-KR" dirty="0" err="1"/>
              <a:t>Javascript</a:t>
            </a:r>
            <a:r>
              <a:rPr lang="en-US" altLang="ko-KR" dirty="0"/>
              <a:t>(ES6)</a:t>
            </a:r>
            <a:endParaRPr lang="ko-KR" altLang="en-US" dirty="0"/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CABE4821-02C3-C7A4-E995-0332519E9E27}"/>
              </a:ext>
            </a:extLst>
          </p:cNvPr>
          <p:cNvSpPr/>
          <p:nvPr/>
        </p:nvSpPr>
        <p:spPr>
          <a:xfrm>
            <a:off x="6480491" y="26827"/>
            <a:ext cx="2631517" cy="1241933"/>
          </a:xfrm>
          <a:prstGeom prst="wedgeRectCallout">
            <a:avLst>
              <a:gd name="adj1" fmla="val -30912"/>
              <a:gd name="adj2" fmla="val 6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Front-end </a:t>
            </a:r>
            <a:r>
              <a:rPr lang="ko-KR" altLang="en-US" dirty="0"/>
              <a:t>기술이 계속 발전함</a:t>
            </a:r>
            <a:endParaRPr lang="en-US" altLang="ko-KR" dirty="0"/>
          </a:p>
          <a:p>
            <a:pPr algn="ctr"/>
            <a:r>
              <a:rPr lang="ko-KR" altLang="en-US" dirty="0"/>
              <a:t>이유는</a:t>
            </a:r>
            <a:r>
              <a:rPr lang="en-US" altLang="ko-KR" dirty="0"/>
              <a:t>? </a:t>
            </a:r>
          </a:p>
          <a:p>
            <a:pPr algn="ctr"/>
            <a:r>
              <a:rPr lang="ko-KR" altLang="en-US" dirty="0"/>
              <a:t>고객 지향</a:t>
            </a:r>
            <a:r>
              <a:rPr lang="en-US" altLang="ko-KR" dirty="0"/>
              <a:t>(UX/UI)</a:t>
            </a:r>
          </a:p>
          <a:p>
            <a:pPr algn="ctr"/>
            <a:r>
              <a:rPr lang="ko-KR" altLang="en-US" dirty="0"/>
              <a:t>사용의 편리성</a:t>
            </a:r>
            <a:endParaRPr lang="en-US" altLang="ko-KR" dirty="0"/>
          </a:p>
          <a:p>
            <a:pPr algn="ctr"/>
            <a:r>
              <a:rPr lang="ko-KR" altLang="en-US" dirty="0"/>
              <a:t>정보제공의 효율성</a:t>
            </a:r>
            <a:endParaRPr lang="en-US" altLang="ko-KR" dirty="0"/>
          </a:p>
          <a:p>
            <a:pPr algn="ctr"/>
            <a:r>
              <a:rPr lang="en-US" altLang="ko-KR" dirty="0"/>
              <a:t>…</a:t>
            </a:r>
            <a:endParaRPr lang="ko-KR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웹 표준 기술과 HTML5 주요 기능</a:t>
            </a:r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b="0" dirty="0"/>
              <a:t>CSS </a:t>
            </a:r>
            <a:r>
              <a:rPr lang="ko-KR" b="0" baseline="30000" dirty="0"/>
              <a:t>Cascading Style Sheets</a:t>
            </a:r>
            <a:r>
              <a:rPr lang="ko-KR" b="0" dirty="0"/>
              <a:t> </a:t>
            </a: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0" dirty="0"/>
              <a:t>HTML 페이지에 스타일을 지정하는 스타일시트를 작성할 때 사용하는 언어</a:t>
            </a:r>
            <a:endParaRPr b="0"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dirty="0"/>
              <a:t>현대 웹 페이지에서 매우 중요한 역할 수행</a:t>
            </a: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aseline="30000"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aseline="30000"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aseline="30000"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aseline="30000"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aseline="30000"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aseline="30000"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aseline="30000"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aseline="30000"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aseline="30000"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aseline="30000"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b="0" dirty="0"/>
          </a:p>
          <a:p>
            <a:pPr marL="355600" lvl="0" indent="-2619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b="0" dirty="0"/>
              <a:t>자바스크립트</a:t>
            </a:r>
            <a:endParaRPr b="0"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dirty="0"/>
              <a:t>표준 명칭: ECMAScript</a:t>
            </a: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dirty="0"/>
              <a:t>HTML 페이지에서 사용자 반응 등을 처리하는 스크립트를 작성하는 언어</a:t>
            </a: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dirty="0"/>
              <a:t>클라이언트 웹 개발을 하기 위해 만들었지만, 현대에는 서버는 물론 로봇 개발에도 사용</a:t>
            </a: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baseline="30000" dirty="0"/>
          </a:p>
        </p:txBody>
      </p:sp>
      <p:pic>
        <p:nvPicPr>
          <p:cNvPr id="176" name="Google Shape;17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6782" y="1985385"/>
            <a:ext cx="6350436" cy="209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06384" y="4356006"/>
            <a:ext cx="2705775" cy="1257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웹 표준 기술과 HTML5 주요 기능</a:t>
            </a:r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b="0" dirty="0"/>
              <a:t>HTML5 주요 기능</a:t>
            </a:r>
            <a:endParaRPr b="0" dirty="0"/>
          </a:p>
          <a:p>
            <a:pPr marL="534988" lvl="1" indent="-177800" algn="l" rtl="0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</a:pPr>
            <a:r>
              <a:rPr lang="ko-KR" sz="1800" b="1" dirty="0"/>
              <a:t>멀티미디어 기능</a:t>
            </a:r>
            <a:endParaRPr sz="1800" b="1" dirty="0"/>
          </a:p>
          <a:p>
            <a:pPr marL="720725" lvl="2" indent="-185737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lang="ko-KR" sz="1600" dirty="0"/>
              <a:t>플러그인 도움 없이도 스스로 음악과 동영상을 재생</a:t>
            </a:r>
            <a:endParaRPr sz="1600" dirty="0"/>
          </a:p>
          <a:p>
            <a:pPr marL="720725" lvl="2" indent="-968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720725" lvl="2" indent="-968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</a:pPr>
            <a:r>
              <a:rPr lang="ko-KR" sz="1800" b="1" dirty="0"/>
              <a:t>그래픽 기능</a:t>
            </a:r>
            <a:endParaRPr sz="1800" b="1" dirty="0"/>
          </a:p>
          <a:p>
            <a:pPr marL="720725" lvl="2" indent="-185737">
              <a:spcBef>
                <a:spcPts val="320"/>
              </a:spcBef>
              <a:buSzPts val="1600"/>
            </a:pPr>
            <a:r>
              <a:rPr lang="en-US" altLang="ko-KR" sz="1600" dirty="0"/>
              <a:t>2</a:t>
            </a:r>
            <a:r>
              <a:rPr lang="ko-KR" altLang="en-US" sz="1600" dirty="0"/>
              <a:t>차원 그래픽 구현</a:t>
            </a:r>
          </a:p>
          <a:p>
            <a:pPr marL="720725" lvl="3" indent="0">
              <a:spcBef>
                <a:spcPts val="280"/>
              </a:spcBef>
              <a:buSzPts val="1400"/>
              <a:buNone/>
            </a:pPr>
            <a:r>
              <a:rPr lang="en-US" altLang="ko-KR" sz="1600" b="1" dirty="0">
                <a:solidFill>
                  <a:srgbClr val="0070C0"/>
                </a:solidFill>
              </a:rPr>
              <a:t>1</a:t>
            </a:r>
            <a:r>
              <a:rPr lang="ko-KR" altLang="en-US" sz="1400" dirty="0"/>
              <a:t> </a:t>
            </a:r>
            <a:r>
              <a:rPr lang="en-US" altLang="ko-KR" sz="1400" dirty="0"/>
              <a:t>HTML </a:t>
            </a:r>
            <a:r>
              <a:rPr lang="ko-KR" altLang="en-US" sz="1400" dirty="0"/>
              <a:t>태그를 사용해 </a:t>
            </a:r>
            <a:r>
              <a:rPr lang="en-US" altLang="ko-KR" sz="1400" dirty="0"/>
              <a:t>2</a:t>
            </a:r>
            <a:r>
              <a:rPr lang="ko-KR" altLang="en-US" sz="1400" dirty="0"/>
              <a:t>차원 벡터 그래픽 구현</a:t>
            </a:r>
            <a:endParaRPr lang="ko-KR" altLang="en-US" dirty="0"/>
          </a:p>
          <a:p>
            <a:pPr marL="720725" lvl="3" indent="0">
              <a:spcBef>
                <a:spcPts val="280"/>
              </a:spcBef>
              <a:buSzPts val="1400"/>
              <a:buNone/>
            </a:pPr>
            <a:r>
              <a:rPr lang="en-US" altLang="ko-KR" sz="1600" b="1" dirty="0">
                <a:solidFill>
                  <a:srgbClr val="0070C0"/>
                </a:solidFill>
              </a:rPr>
              <a:t>2</a:t>
            </a:r>
            <a:r>
              <a:rPr lang="ko-KR" altLang="en-US" sz="1400" dirty="0"/>
              <a:t>  자바스크립트 캔버스를 사용해 </a:t>
            </a:r>
            <a:r>
              <a:rPr lang="en-US" altLang="ko-KR" sz="1400" dirty="0"/>
              <a:t>2</a:t>
            </a:r>
            <a:r>
              <a:rPr lang="ko-KR" altLang="en-US" sz="1400" dirty="0"/>
              <a:t>차원 </a:t>
            </a:r>
            <a:r>
              <a:rPr lang="ko-KR" altLang="en-US" sz="1400" dirty="0" err="1"/>
              <a:t>래스터</a:t>
            </a:r>
            <a:r>
              <a:rPr lang="ko-KR" altLang="en-US" sz="1400" dirty="0"/>
              <a:t> 그래픽 구현</a:t>
            </a:r>
          </a:p>
          <a:p>
            <a:pPr marL="720725" lvl="2" indent="-185737">
              <a:spcBef>
                <a:spcPts val="320"/>
              </a:spcBef>
              <a:buSzPts val="1600"/>
            </a:pPr>
            <a:r>
              <a:rPr lang="en-US" altLang="ko-KR" sz="1600" dirty="0"/>
              <a:t>3</a:t>
            </a:r>
            <a:r>
              <a:rPr lang="ko-KR" altLang="en-US" sz="1600" dirty="0"/>
              <a:t>차원 그래픽 구현</a:t>
            </a:r>
          </a:p>
          <a:p>
            <a:pPr marL="720725" lvl="3" indent="0">
              <a:spcBef>
                <a:spcPts val="280"/>
              </a:spcBef>
              <a:buSzPts val="1400"/>
              <a:buNone/>
            </a:pPr>
            <a:r>
              <a:rPr lang="en-US" altLang="ko-KR" sz="1600" b="1" dirty="0">
                <a:solidFill>
                  <a:srgbClr val="0070C0"/>
                </a:solidFill>
              </a:rPr>
              <a:t>1</a:t>
            </a:r>
            <a:r>
              <a:rPr lang="ko-KR" altLang="en-US" sz="1400" dirty="0"/>
              <a:t> </a:t>
            </a:r>
            <a:r>
              <a:rPr lang="en-US" altLang="ko-KR" sz="1400" dirty="0"/>
              <a:t>CSS3</a:t>
            </a:r>
            <a:r>
              <a:rPr lang="ko-KR" altLang="en-US" sz="1400" dirty="0"/>
              <a:t>를 사용해 </a:t>
            </a:r>
            <a:r>
              <a:rPr lang="en-US" altLang="ko-KR" sz="1400" dirty="0"/>
              <a:t>3</a:t>
            </a:r>
            <a:r>
              <a:rPr lang="ko-KR" altLang="en-US" sz="1400" dirty="0"/>
              <a:t>차원 그래픽 구현</a:t>
            </a:r>
            <a:endParaRPr lang="ko-KR" altLang="en-US" dirty="0"/>
          </a:p>
          <a:p>
            <a:pPr marL="720725" lvl="3" indent="0">
              <a:spcBef>
                <a:spcPts val="280"/>
              </a:spcBef>
              <a:buSzPts val="1400"/>
              <a:buNone/>
            </a:pPr>
            <a:r>
              <a:rPr lang="en-US" altLang="ko-KR" sz="1600" b="1" dirty="0">
                <a:solidFill>
                  <a:srgbClr val="0070C0"/>
                </a:solidFill>
              </a:rPr>
              <a:t>2</a:t>
            </a:r>
            <a:r>
              <a:rPr lang="ko-KR" altLang="en-US" sz="1400" dirty="0"/>
              <a:t> 자바스크립트 </a:t>
            </a:r>
            <a:r>
              <a:rPr lang="en-US" altLang="ko-KR" sz="1400" dirty="0" err="1"/>
              <a:t>WebGL</a:t>
            </a:r>
            <a:r>
              <a:rPr lang="ko-KR" altLang="en-US" sz="1400" dirty="0"/>
              <a:t>을 사용해 </a:t>
            </a:r>
            <a:r>
              <a:rPr lang="en-US" altLang="ko-KR" sz="1400" dirty="0"/>
              <a:t>3</a:t>
            </a:r>
            <a:r>
              <a:rPr lang="ko-KR" altLang="en-US" sz="1400" dirty="0"/>
              <a:t>차원 그래픽 구현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웹 표준 기술과 HTML5 주요 기능</a:t>
            </a:r>
            <a:endParaRPr/>
          </a:p>
        </p:txBody>
      </p:sp>
      <p:sp>
        <p:nvSpPr>
          <p:cNvPr id="189" name="Google Shape;189;p25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b="0" dirty="0"/>
              <a:t>CSS3를 사용해 3차원 그래픽을 구현한 예</a:t>
            </a:r>
            <a:endParaRPr b="0" dirty="0"/>
          </a:p>
        </p:txBody>
      </p:sp>
      <p:pic>
        <p:nvPicPr>
          <p:cNvPr id="6" name="Google Shape;19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553" y="1316151"/>
            <a:ext cx="5704673" cy="3810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91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26174" y="3109394"/>
            <a:ext cx="5523047" cy="358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웹 표준 기술과 HTML5 주요 기능</a:t>
            </a:r>
            <a:endParaRPr/>
          </a:p>
        </p:txBody>
      </p:sp>
      <p:sp>
        <p:nvSpPr>
          <p:cNvPr id="197" name="Google Shape;197;p26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b="0"/>
              <a:t>HTML5 주요 기능</a:t>
            </a:r>
            <a:endParaRPr b="0"/>
          </a:p>
          <a:p>
            <a:pPr marL="534988" lvl="1" indent="-177800" algn="l" rtl="0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</a:pPr>
            <a:r>
              <a:rPr lang="ko-KR" sz="1800" b="1"/>
              <a:t>통신 기능</a:t>
            </a:r>
            <a:endParaRPr sz="1800" b="1"/>
          </a:p>
          <a:p>
            <a:pPr marL="720725" lvl="2" indent="-185737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lang="ko-KR" sz="1600" b="0"/>
              <a:t>서버와 실시간으로 쌍방향 통신을 수행</a:t>
            </a:r>
            <a:endParaRPr sz="1600" b="0"/>
          </a:p>
          <a:p>
            <a:pPr marL="720725" lvl="2" indent="-185737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lang="ko-KR" sz="1600"/>
              <a:t>웹에서 실시간 채팅, 다수의 사람과 온라인 게임, 고객 센터 문의-답변 가능</a:t>
            </a:r>
            <a:endParaRPr sz="1600" b="0"/>
          </a:p>
          <a:p>
            <a:pPr marL="355600" lvl="0" indent="-63818" algn="l" rtl="0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rgbClr val="205867"/>
              </a:buClr>
              <a:buSzPts val="3120"/>
              <a:buFont typeface="Noto Sans Symbols"/>
              <a:buNone/>
            </a:pPr>
            <a:endParaRPr sz="2400"/>
          </a:p>
        </p:txBody>
      </p:sp>
      <p:pic>
        <p:nvPicPr>
          <p:cNvPr id="198" name="Google Shape;19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7664" y="2348880"/>
            <a:ext cx="6048672" cy="410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 altLang="en-US"/>
              <a:t>교육내용</a:t>
            </a:r>
            <a:endParaRPr dirty="0"/>
          </a:p>
        </p:txBody>
      </p:sp>
      <p:sp>
        <p:nvSpPr>
          <p:cNvPr id="81" name="Google Shape;81;p11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en-US" dirty="0"/>
              <a:t>HTML, CSS, </a:t>
            </a:r>
            <a:r>
              <a:rPr lang="en-US" dirty="0" err="1"/>
              <a:t>Javascript</a:t>
            </a:r>
            <a:endParaRPr lang="en-US" dirty="0"/>
          </a:p>
          <a:p>
            <a:pPr marL="355600" indent="-261938">
              <a:spcBef>
                <a:spcPts val="0"/>
              </a:spcBef>
            </a:pPr>
            <a:r>
              <a:rPr lang="ko-KR" altLang="en-US" dirty="0"/>
              <a:t>웹 표준</a:t>
            </a:r>
            <a:endParaRPr lang="en-US" altLang="ko-KR" dirty="0"/>
          </a:p>
          <a:p>
            <a:pPr marL="1001712" lvl="1" indent="-261938">
              <a:spcBef>
                <a:spcPts val="0"/>
              </a:spcBef>
            </a:pPr>
            <a:r>
              <a:rPr lang="ko-KR" altLang="en-US" dirty="0"/>
              <a:t>웹 표준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HTML5, CSS3, </a:t>
            </a:r>
            <a:r>
              <a:rPr lang="en-US" altLang="ko-KR" dirty="0" err="1"/>
              <a:t>Javascript</a:t>
            </a:r>
            <a:r>
              <a:rPr lang="en-US" altLang="ko-KR" dirty="0"/>
              <a:t>(ES6)</a:t>
            </a:r>
            <a:r>
              <a:rPr lang="ko-KR" altLang="en-US" dirty="0"/>
              <a:t>를 학습함</a:t>
            </a:r>
            <a:endParaRPr lang="en-US" altLang="ko-KR" dirty="0"/>
          </a:p>
          <a:p>
            <a:pPr marL="1001712" lvl="1" indent="-261938">
              <a:spcBef>
                <a:spcPts val="0"/>
              </a:spcBef>
            </a:pPr>
            <a:r>
              <a:rPr lang="ko-KR" altLang="en-US" dirty="0"/>
              <a:t>웹 표준의 의미</a:t>
            </a:r>
            <a:endParaRPr lang="en-US" altLang="ko-KR" dirty="0"/>
          </a:p>
          <a:p>
            <a:pPr marL="1001712" lvl="1" indent="-261938">
              <a:spcBef>
                <a:spcPts val="0"/>
              </a:spcBef>
            </a:pPr>
            <a:r>
              <a:rPr lang="en-US" altLang="ko-KR" dirty="0"/>
              <a:t>HTML5: </a:t>
            </a:r>
            <a:r>
              <a:rPr lang="ko-KR" altLang="en-US" dirty="0"/>
              <a:t>입력 양식</a:t>
            </a:r>
            <a:endParaRPr lang="en-US" altLang="ko-KR" dirty="0"/>
          </a:p>
          <a:p>
            <a:pPr marL="1001712" lvl="1" indent="-261938">
              <a:spcBef>
                <a:spcPts val="0"/>
              </a:spcBef>
            </a:pPr>
            <a:r>
              <a:rPr lang="en-US" altLang="ko-KR" dirty="0"/>
              <a:t>CSS3.0: </a:t>
            </a:r>
            <a:r>
              <a:rPr lang="ko-KR" altLang="en-US" dirty="0"/>
              <a:t>레이아웃 구성</a:t>
            </a:r>
            <a:endParaRPr lang="en-US" altLang="ko-KR" dirty="0"/>
          </a:p>
          <a:p>
            <a:pPr marL="1001712" lvl="1" indent="-261938">
              <a:spcBef>
                <a:spcPts val="0"/>
              </a:spcBef>
            </a:pPr>
            <a:r>
              <a:rPr lang="en-US" altLang="ko-KR" dirty="0" err="1"/>
              <a:t>Javascript</a:t>
            </a:r>
            <a:r>
              <a:rPr lang="en-US" altLang="ko-KR" dirty="0"/>
              <a:t>:</a:t>
            </a:r>
            <a:r>
              <a:rPr lang="ko-KR" altLang="en-US" dirty="0"/>
              <a:t> 프로그래밍 알고리즘 중심으로 학습</a:t>
            </a:r>
            <a:endParaRPr lang="en-US" altLang="ko-KR" dirty="0"/>
          </a:p>
          <a:p>
            <a:pPr marL="1001712" lvl="1" indent="-261938">
              <a:spcBef>
                <a:spcPts val="0"/>
              </a:spcBef>
            </a:pPr>
            <a:r>
              <a:rPr lang="en-US" altLang="ko-KR" dirty="0" err="1"/>
              <a:t>Javascript</a:t>
            </a:r>
            <a:r>
              <a:rPr lang="ko-KR" altLang="en-US" dirty="0"/>
              <a:t>와 </a:t>
            </a:r>
            <a:r>
              <a:rPr lang="en-US" altLang="ko-KR" dirty="0"/>
              <a:t>HTML </a:t>
            </a:r>
            <a:r>
              <a:rPr lang="ko-KR" altLang="en-US" dirty="0"/>
              <a:t>문서 데이터 처리</a:t>
            </a:r>
            <a:r>
              <a:rPr lang="en-US" altLang="ko-KR" dirty="0"/>
              <a:t>(DOM)</a:t>
            </a:r>
          </a:p>
          <a:p>
            <a:pPr marL="355600" indent="-261938">
              <a:spcBef>
                <a:spcPts val="0"/>
              </a:spcBef>
            </a:pPr>
            <a:r>
              <a:rPr lang="ko-KR" altLang="en-US" dirty="0"/>
              <a:t>반응형 웹</a:t>
            </a:r>
            <a:endParaRPr lang="en-US" altLang="ko-KR" dirty="0"/>
          </a:p>
          <a:p>
            <a:pPr marL="355600" indent="-261938">
              <a:spcBef>
                <a:spcPts val="0"/>
              </a:spcBef>
            </a:pPr>
            <a:endParaRPr lang="en-US" altLang="ko-KR" dirty="0"/>
          </a:p>
          <a:p>
            <a:pPr marL="355600" indent="-261938">
              <a:spcBef>
                <a:spcPts val="0"/>
              </a:spcBef>
            </a:pPr>
            <a:r>
              <a:rPr lang="ko-KR" altLang="en-US" dirty="0"/>
              <a:t>접근성</a:t>
            </a:r>
            <a:endParaRPr lang="en-US" altLang="ko-KR" dirty="0"/>
          </a:p>
          <a:p>
            <a:pPr marL="1001712" lvl="1" indent="-261938">
              <a:spcBef>
                <a:spcPts val="0"/>
              </a:spcBef>
            </a:pPr>
            <a:r>
              <a:rPr lang="ko-KR" altLang="en-US" dirty="0"/>
              <a:t>별도의 문서로 접근성의 필요성 확인</a:t>
            </a:r>
            <a:endParaRPr lang="en-US" altLang="ko-KR" dirty="0"/>
          </a:p>
          <a:p>
            <a:pPr marL="1001712" lvl="1" indent="-261938">
              <a:spcBef>
                <a:spcPts val="0"/>
              </a:spcBef>
            </a:pPr>
            <a:r>
              <a:rPr lang="ko-KR" altLang="en-US" dirty="0"/>
              <a:t>구현 사례 검토</a:t>
            </a:r>
            <a:endParaRPr lang="en-US" altLang="ko-KR" dirty="0"/>
          </a:p>
          <a:p>
            <a:pPr marL="355600" indent="-261938">
              <a:spcBef>
                <a:spcPts val="0"/>
              </a:spcBef>
            </a:pPr>
            <a:r>
              <a:rPr lang="ko-KR" altLang="en-US" dirty="0"/>
              <a:t>데이터베이스</a:t>
            </a:r>
            <a:endParaRPr lang="en-US" altLang="ko-KR" dirty="0"/>
          </a:p>
          <a:p>
            <a:pPr marL="1001712" lvl="1" indent="-261938">
              <a:spcBef>
                <a:spcPts val="0"/>
              </a:spcBef>
            </a:pPr>
            <a:r>
              <a:rPr lang="en-US" altLang="ko-KR" dirty="0"/>
              <a:t>SQL:</a:t>
            </a:r>
            <a:r>
              <a:rPr lang="ko-KR" altLang="en-US" dirty="0"/>
              <a:t> </a:t>
            </a:r>
            <a:r>
              <a:rPr lang="en-US" altLang="ko-KR" dirty="0"/>
              <a:t>Structured</a:t>
            </a:r>
            <a:r>
              <a:rPr lang="ko-KR" altLang="en-US" dirty="0"/>
              <a:t> </a:t>
            </a:r>
            <a:r>
              <a:rPr lang="en-US" altLang="ko-KR" dirty="0"/>
              <a:t>Query</a:t>
            </a:r>
            <a:r>
              <a:rPr lang="ko-KR" altLang="en-US" dirty="0"/>
              <a:t> </a:t>
            </a:r>
            <a:r>
              <a:rPr lang="en-US" altLang="ko-KR" dirty="0"/>
              <a:t>Language,</a:t>
            </a:r>
            <a:r>
              <a:rPr lang="ko-KR" altLang="en-US" dirty="0"/>
              <a:t> 데이터베이스에서 데이터 질의함</a:t>
            </a:r>
            <a:endParaRPr lang="en-US" altLang="ko-KR" dirty="0"/>
          </a:p>
          <a:p>
            <a:pPr marL="1001712" lvl="1" indent="-261938">
              <a:spcBef>
                <a:spcPts val="0"/>
              </a:spcBef>
            </a:pPr>
            <a:r>
              <a:rPr lang="ko-KR" altLang="en-US" dirty="0"/>
              <a:t>데이터베이스 설계</a:t>
            </a:r>
            <a:r>
              <a:rPr lang="en-US" altLang="ko-KR" dirty="0"/>
              <a:t>: 1</a:t>
            </a:r>
            <a:r>
              <a:rPr lang="ko-KR" altLang="en-US" dirty="0"/>
              <a:t>차</a:t>
            </a:r>
            <a:r>
              <a:rPr lang="en-US" altLang="ko-KR" dirty="0"/>
              <a:t>, 2</a:t>
            </a:r>
            <a:r>
              <a:rPr lang="ko-KR" altLang="en-US" dirty="0"/>
              <a:t>차</a:t>
            </a:r>
            <a:r>
              <a:rPr lang="en-US" altLang="ko-KR" dirty="0"/>
              <a:t>, 3</a:t>
            </a:r>
            <a:r>
              <a:rPr lang="ko-KR" altLang="en-US" dirty="0"/>
              <a:t>차 정규화</a:t>
            </a:r>
            <a:endParaRPr lang="en-US" altLang="ko-KR" dirty="0"/>
          </a:p>
          <a:p>
            <a:pPr marL="1001712" lvl="1" indent="-261938">
              <a:spcBef>
                <a:spcPts val="0"/>
              </a:spcBef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6336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웹 표준 기술과 HTML5 주요 기능</a:t>
            </a:r>
            <a:endParaRPr/>
          </a:p>
        </p:txBody>
      </p:sp>
      <p:sp>
        <p:nvSpPr>
          <p:cNvPr id="204" name="Google Shape;204;p27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b="0" dirty="0"/>
              <a:t>HTML5 주요 기능</a:t>
            </a:r>
            <a:endParaRPr b="0" dirty="0"/>
          </a:p>
          <a:p>
            <a:pPr marL="534988" lvl="1" indent="-177800" algn="l" rtl="0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</a:pPr>
            <a:r>
              <a:rPr lang="ko-KR" sz="1800" b="1" dirty="0"/>
              <a:t>장치 접근</a:t>
            </a:r>
            <a:endParaRPr sz="1800" b="1" dirty="0"/>
          </a:p>
          <a:p>
            <a:pPr marL="720725" lvl="2" indent="-185737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lang="ko-KR" sz="1600" dirty="0"/>
              <a:t>장치에 접근해 정보와 기능을 사용 </a:t>
            </a:r>
            <a:endParaRPr sz="1600" dirty="0"/>
          </a:p>
          <a:p>
            <a:pPr marL="720725" lvl="2" indent="-185737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lang="ko-KR" sz="1600" dirty="0"/>
              <a:t>예) 배터리 잔량, 현재 위치, </a:t>
            </a:r>
            <a:r>
              <a:rPr lang="ko-KR" sz="1600" dirty="0" err="1"/>
              <a:t>알람</a:t>
            </a:r>
            <a:r>
              <a:rPr lang="ko-KR" sz="1600" dirty="0"/>
              <a:t>, </a:t>
            </a:r>
            <a:r>
              <a:rPr lang="ko-KR" sz="1600" dirty="0" err="1"/>
              <a:t>스마트폰</a:t>
            </a:r>
            <a:r>
              <a:rPr lang="ko-KR" sz="1600" dirty="0"/>
              <a:t> GPS로 현재 위치 확인</a:t>
            </a:r>
            <a:endParaRPr lang="en-US" altLang="ko-KR" sz="1600" dirty="0"/>
          </a:p>
          <a:p>
            <a:pPr marL="720725" lvl="2" indent="-185737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endParaRPr sz="1600" dirty="0"/>
          </a:p>
          <a:p>
            <a:pPr marL="534988" lvl="1" indent="-177800" algn="l" rtl="0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</a:pPr>
            <a:r>
              <a:rPr lang="ko-KR" sz="1800" b="1" dirty="0"/>
              <a:t>오프라인 및 저장소</a:t>
            </a:r>
            <a:endParaRPr sz="1800" b="1" dirty="0"/>
          </a:p>
          <a:p>
            <a:pPr marL="720725" lvl="2" indent="-185737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lang="ko-KR" sz="1600" dirty="0"/>
              <a:t>인터넷이 연결되지 않은 상태에서도 응용 프로그램을 동작</a:t>
            </a:r>
            <a:r>
              <a:rPr lang="en-US" altLang="ko-KR" sz="1600" dirty="0"/>
              <a:t> </a:t>
            </a:r>
            <a:r>
              <a:rPr lang="ko-KR" sz="1600" dirty="0"/>
              <a:t>가능</a:t>
            </a:r>
            <a:endParaRPr sz="1600" dirty="0"/>
          </a:p>
          <a:p>
            <a:pPr marL="534987" lvl="2" indent="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en-US" altLang="ko-KR" sz="1600" dirty="0"/>
              <a:t>   </a:t>
            </a:r>
            <a:r>
              <a:rPr lang="ko-KR" sz="1600" dirty="0"/>
              <a:t>HTML5를 응용 프로그램의 중심으로 사용하는 운영체제 등장</a:t>
            </a:r>
            <a:endParaRPr sz="1600" dirty="0"/>
          </a:p>
          <a:p>
            <a:pPr marL="720725" lvl="2" indent="-84137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1600" dirty="0"/>
          </a:p>
        </p:txBody>
      </p:sp>
      <p:pic>
        <p:nvPicPr>
          <p:cNvPr id="205" name="Google Shape;20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96072" y="3792596"/>
            <a:ext cx="4352528" cy="289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웹 표준 기술과 HTML5 주요 기능</a:t>
            </a:r>
            <a:endParaRPr/>
          </a:p>
        </p:txBody>
      </p:sp>
      <p:sp>
        <p:nvSpPr>
          <p:cNvPr id="211" name="Google Shape;211;p28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b="0" dirty="0"/>
              <a:t>HTML5 주요 기능</a:t>
            </a:r>
            <a:endParaRPr b="0" dirty="0"/>
          </a:p>
          <a:p>
            <a:pPr marL="534988" lvl="1" indent="-177800" algn="l" rtl="0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</a:pPr>
            <a:r>
              <a:rPr lang="ko-KR" sz="1800" b="1" dirty="0" err="1"/>
              <a:t>시맨틱</a:t>
            </a:r>
            <a:endParaRPr sz="1800" b="1" dirty="0"/>
          </a:p>
          <a:p>
            <a:pPr marL="720725" lvl="2" indent="-185737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•"/>
            </a:pPr>
            <a:r>
              <a:rPr lang="ko-KR" sz="1600" dirty="0"/>
              <a:t>검색 엔진 같은 프로그램이 정보를 분석, 자료를 검색 및 처리해서 제공하는 </a:t>
            </a:r>
            <a:r>
              <a:rPr lang="ko-KR" sz="1600" dirty="0">
                <a:solidFill>
                  <a:srgbClr val="FF0000"/>
                </a:solidFill>
              </a:rPr>
              <a:t>지능형 웹</a:t>
            </a:r>
            <a:endParaRPr sz="1600" dirty="0">
              <a:solidFill>
                <a:srgbClr val="FF0000"/>
              </a:solidFill>
            </a:endParaRPr>
          </a:p>
          <a:p>
            <a:pPr marL="720725" lvl="2" indent="-84137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sz="1600" dirty="0"/>
          </a:p>
          <a:p>
            <a:pPr marL="534988" lvl="1" indent="-177800" algn="l" rtl="0">
              <a:lnSpc>
                <a:spcPct val="130000"/>
              </a:lnSpc>
              <a:spcBef>
                <a:spcPts val="560"/>
              </a:spcBef>
              <a:spcAft>
                <a:spcPts val="0"/>
              </a:spcAft>
              <a:buSzPts val="1800"/>
              <a:buChar char="▪"/>
            </a:pPr>
            <a:r>
              <a:rPr lang="ko-KR" sz="1800" b="1" dirty="0"/>
              <a:t>CSS3 스타일시트</a:t>
            </a:r>
            <a:endParaRPr sz="1800" b="1" dirty="0"/>
          </a:p>
          <a:p>
            <a:pPr marL="720725" lvl="2" indent="-185737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lang="ko-KR" sz="1600" dirty="0"/>
              <a:t>CSS3 스타일시트를 사용하면 3차원 변환과 애니메이션 효과 적용 가능</a:t>
            </a:r>
            <a:endParaRPr sz="1600" dirty="0"/>
          </a:p>
          <a:p>
            <a:pPr marL="720725" lvl="2" indent="-968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endParaRPr b="1" dirty="0"/>
          </a:p>
          <a:p>
            <a:pPr marL="534988" lvl="1" indent="-177800" algn="l" rtl="0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</a:pPr>
            <a:r>
              <a:rPr lang="ko-KR" sz="1800" b="1" dirty="0"/>
              <a:t>웹의 성능 극대화 및 통합</a:t>
            </a:r>
            <a:endParaRPr sz="1800" b="1" dirty="0"/>
          </a:p>
          <a:p>
            <a:pPr marL="720725" lvl="2" indent="-185737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lang="ko-KR" sz="1600" dirty="0"/>
              <a:t>HTML5의 추가 기능으로 기존에 이용하던 웹의 성능을 극대화할 수 있음</a:t>
            </a:r>
            <a:endParaRPr sz="1600" dirty="0"/>
          </a:p>
          <a:p>
            <a:pPr marL="720725" lvl="2" indent="-185737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•"/>
            </a:pPr>
            <a:r>
              <a:rPr lang="ko-KR" sz="1600" dirty="0"/>
              <a:t>웹 </a:t>
            </a:r>
            <a:r>
              <a:rPr lang="ko-KR" sz="1600" dirty="0" err="1"/>
              <a:t>워커를</a:t>
            </a:r>
            <a:r>
              <a:rPr lang="ko-KR" sz="1600" dirty="0"/>
              <a:t> 이용하면 사용자 화면을 멈추지 않으면서 연산 도 처리 가능</a:t>
            </a:r>
            <a:endParaRPr sz="1600" dirty="0"/>
          </a:p>
          <a:p>
            <a:pPr marL="720725" lvl="2" indent="-185737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•"/>
            </a:pPr>
            <a:r>
              <a:rPr lang="ko-KR" sz="1600" dirty="0"/>
              <a:t>HTML5 표준을 적용한 웹 브라우저를 사용해 간단한 워드 작업이나 게임</a:t>
            </a:r>
            <a:r>
              <a:rPr lang="en-US" altLang="ko-KR" sz="1600" dirty="0"/>
              <a:t> </a:t>
            </a:r>
            <a:r>
              <a:rPr lang="ko-KR" sz="1600" dirty="0"/>
              <a:t>가능</a:t>
            </a:r>
            <a:endParaRPr sz="18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05 HTML5를 공부하면 좋은 이유</a:t>
            </a:r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b="0"/>
              <a:t>애플리케이션 수준의 웹 페이지를 만들 수 있다.</a:t>
            </a:r>
            <a:endParaRPr/>
          </a:p>
        </p:txBody>
      </p:sp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1640" y="1484784"/>
            <a:ext cx="5760720" cy="48463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그룹 3"/>
          <p:cNvGrpSpPr/>
          <p:nvPr/>
        </p:nvGrpSpPr>
        <p:grpSpPr>
          <a:xfrm>
            <a:off x="1795777" y="1548805"/>
            <a:ext cx="5245832" cy="4362138"/>
            <a:chOff x="1795777" y="1548805"/>
            <a:chExt cx="5245832" cy="436213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4"/>
            <a:srcRect b="21403"/>
            <a:stretch/>
          </p:blipFill>
          <p:spPr>
            <a:xfrm>
              <a:off x="1795777" y="1548805"/>
              <a:ext cx="2574113" cy="43621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5"/>
            <a:srcRect b="21638"/>
            <a:stretch/>
          </p:blipFill>
          <p:spPr>
            <a:xfrm>
              <a:off x="4467496" y="1548805"/>
              <a:ext cx="2574113" cy="434907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05 HTML5를 공부하면 좋은 이유</a:t>
            </a:r>
            <a:endParaRPr/>
          </a:p>
        </p:txBody>
      </p:sp>
      <p:sp>
        <p:nvSpPr>
          <p:cNvPr id="224" name="Google Shape;224;p30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b="0"/>
              <a:t>데스크톱 애플리케이션을 만들 수 있다.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일렉트론 - HTML5 기반의 데스크톱 애플리케이션 개발 엔진</a:t>
            </a:r>
            <a:endParaRPr/>
          </a:p>
        </p:txBody>
      </p:sp>
      <p:grpSp>
        <p:nvGrpSpPr>
          <p:cNvPr id="3" name="그룹 2"/>
          <p:cNvGrpSpPr/>
          <p:nvPr/>
        </p:nvGrpSpPr>
        <p:grpSpPr>
          <a:xfrm>
            <a:off x="684906" y="1635656"/>
            <a:ext cx="6859789" cy="4884294"/>
            <a:chOff x="684906" y="1635656"/>
            <a:chExt cx="6859789" cy="4884294"/>
          </a:xfrm>
        </p:grpSpPr>
        <p:pic>
          <p:nvPicPr>
            <p:cNvPr id="225" name="Google Shape;225;p3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84906" y="1635656"/>
              <a:ext cx="6859789" cy="48842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7646" y="1690936"/>
              <a:ext cx="6694713" cy="44803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05 HTML5를 공부하면 좋은 이유</a:t>
            </a:r>
            <a:endParaRPr/>
          </a:p>
        </p:txBody>
      </p:sp>
      <p:sp>
        <p:nvSpPr>
          <p:cNvPr id="231" name="Google Shape;231;p31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b="0" dirty="0" err="1">
                <a:solidFill>
                  <a:srgbClr val="FF0000"/>
                </a:solidFill>
              </a:rPr>
              <a:t>리액트</a:t>
            </a:r>
            <a:r>
              <a:rPr lang="ko-KR" b="0" dirty="0"/>
              <a:t> </a:t>
            </a:r>
            <a:r>
              <a:rPr lang="ko-KR" b="0" dirty="0" err="1"/>
              <a:t>네이티브를</a:t>
            </a:r>
            <a:r>
              <a:rPr lang="ko-KR" b="0" dirty="0"/>
              <a:t> 사용해 </a:t>
            </a:r>
            <a:r>
              <a:rPr lang="ko-KR" b="0" dirty="0" err="1"/>
              <a:t>모바일</a:t>
            </a:r>
            <a:r>
              <a:rPr lang="ko-KR" b="0" dirty="0"/>
              <a:t> 애플리케이션을 만들 수 있다.</a:t>
            </a: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0" dirty="0"/>
              <a:t>HTML5로 개발 내부적으로 </a:t>
            </a:r>
            <a:r>
              <a:rPr lang="ko-KR" b="0" dirty="0" err="1"/>
              <a:t>안드로이드와</a:t>
            </a:r>
            <a:r>
              <a:rPr lang="ko-KR" b="0" dirty="0"/>
              <a:t> </a:t>
            </a:r>
            <a:r>
              <a:rPr lang="ko-KR" b="0" dirty="0" err="1"/>
              <a:t>아이폰에</a:t>
            </a:r>
            <a:r>
              <a:rPr lang="ko-KR" b="0" dirty="0"/>
              <a:t> 맞는 </a:t>
            </a:r>
            <a:r>
              <a:rPr lang="ko-KR" b="0" dirty="0" err="1"/>
              <a:t>네이티브</a:t>
            </a:r>
            <a:r>
              <a:rPr lang="ko-KR" b="0" dirty="0"/>
              <a:t> 코드로 변환</a:t>
            </a:r>
            <a:endParaRPr b="0"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0" dirty="0"/>
              <a:t>크로스 플랫폼 개발 - 한 번 개발해서 여러 장치(플랫폼)에 대응</a:t>
            </a:r>
            <a:endParaRPr dirty="0"/>
          </a:p>
        </p:txBody>
      </p:sp>
      <p:pic>
        <p:nvPicPr>
          <p:cNvPr id="232" name="Google Shape;23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5900" y="2060848"/>
            <a:ext cx="6172200" cy="4244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t="23923"/>
          <a:stretch/>
        </p:blipFill>
        <p:spPr>
          <a:xfrm>
            <a:off x="1546041" y="2148840"/>
            <a:ext cx="6063073" cy="382454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/>
              <a:t>06 실습 환경 구축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에디터</a:t>
            </a:r>
          </a:p>
          <a:p>
            <a:pPr marL="803275" lvl="1" indent="-219075"/>
            <a:r>
              <a:rPr lang="ko-KR" altLang="en-US" dirty="0" err="1"/>
              <a:t>비주얼</a:t>
            </a:r>
            <a:r>
              <a:rPr lang="ko-KR" altLang="en-US" dirty="0"/>
              <a:t> 스튜디오 코드</a:t>
            </a:r>
            <a:r>
              <a:rPr lang="en-US" altLang="ko-KR" baseline="-25000" dirty="0"/>
              <a:t>Visual Studio Code</a:t>
            </a:r>
          </a:p>
          <a:p>
            <a:pPr marL="803275" lvl="1" indent="-219075"/>
            <a:r>
              <a:rPr lang="ko-KR" altLang="en-US" dirty="0" err="1"/>
              <a:t>비주얼</a:t>
            </a:r>
            <a:r>
              <a:rPr lang="ko-KR" altLang="en-US" dirty="0"/>
              <a:t> 스튜디오 코드는 무료로 현재 웹 개발에서 가장 많이 사용</a:t>
            </a:r>
            <a:endParaRPr lang="en-US" altLang="ko-KR" dirty="0"/>
          </a:p>
          <a:p>
            <a:pPr marL="803275" lvl="1" indent="-219075"/>
            <a:endParaRPr lang="en-US" altLang="ko-KR" dirty="0"/>
          </a:p>
          <a:p>
            <a:r>
              <a:rPr lang="ko-KR" altLang="en-US" dirty="0"/>
              <a:t>웹 브라우저</a:t>
            </a:r>
          </a:p>
          <a:p>
            <a:pPr marL="803275" lvl="1" indent="-219075"/>
            <a:r>
              <a:rPr lang="ko-KR" altLang="en-US" dirty="0" err="1"/>
              <a:t>구글</a:t>
            </a:r>
            <a:r>
              <a:rPr lang="ko-KR" altLang="en-US" dirty="0"/>
              <a:t> 크롬</a:t>
            </a:r>
            <a:endParaRPr lang="en-US" altLang="ko-KR" dirty="0"/>
          </a:p>
          <a:p>
            <a:pPr marL="803275" lvl="1" indent="-219075"/>
            <a:r>
              <a:rPr lang="ko-KR" altLang="en-US" dirty="0"/>
              <a:t>별도 표기가 없는 한 모든 웹 브라우저에서 동작</a:t>
            </a:r>
            <a:r>
              <a:rPr lang="en-US" altLang="ko-KR" dirty="0"/>
              <a:t>(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인터넷 </a:t>
            </a:r>
            <a:r>
              <a:rPr lang="ko-KR" altLang="en-US" dirty="0" err="1"/>
              <a:t>익스플로러</a:t>
            </a:r>
            <a:r>
              <a:rPr lang="ko-KR" altLang="en-US" dirty="0"/>
              <a:t> </a:t>
            </a:r>
            <a:r>
              <a:rPr lang="en-US" altLang="ko-KR" dirty="0"/>
              <a:t>8 </a:t>
            </a:r>
            <a:r>
              <a:rPr lang="ko-KR" altLang="en-US" dirty="0"/>
              <a:t>이하는 </a:t>
            </a:r>
            <a:r>
              <a:rPr lang="ko-KR" altLang="en-US" dirty="0" err="1"/>
              <a:t>미지원</a:t>
            </a:r>
            <a:r>
              <a:rPr lang="en-US" altLang="ko-KR" dirty="0"/>
              <a:t>)</a:t>
            </a:r>
            <a:endParaRPr lang="ko-KR" altLang="en-US" dirty="0"/>
          </a:p>
          <a:p>
            <a:pPr marL="584200" lvl="1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03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 dirty="0"/>
              <a:t>06 실습 환경 구축</a:t>
            </a:r>
            <a:endParaRPr dirty="0"/>
          </a:p>
        </p:txBody>
      </p:sp>
      <p:sp>
        <p:nvSpPr>
          <p:cNvPr id="238" name="Google Shape;238;p32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3662" lvl="0" indent="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600"/>
              <a:buNone/>
            </a:pPr>
            <a:r>
              <a:rPr lang="ko-KR" b="0" dirty="0"/>
              <a:t>1. </a:t>
            </a:r>
            <a:r>
              <a:rPr lang="ko-KR" altLang="en-US" b="0" dirty="0"/>
              <a:t>웹 브라우저</a:t>
            </a:r>
            <a:r>
              <a:rPr lang="en-US" altLang="ko-KR" b="0" dirty="0"/>
              <a:t>(</a:t>
            </a:r>
            <a:r>
              <a:rPr lang="ko-KR" altLang="en-US" b="0" dirty="0"/>
              <a:t>크</a:t>
            </a:r>
            <a:r>
              <a:rPr lang="ko-KR" b="0" dirty="0"/>
              <a:t>롬</a:t>
            </a:r>
            <a:r>
              <a:rPr lang="en-US" altLang="ko-KR" b="0" dirty="0"/>
              <a:t>)</a:t>
            </a:r>
            <a:r>
              <a:rPr lang="ko-KR" b="0" dirty="0"/>
              <a:t> 설치</a:t>
            </a:r>
            <a:endParaRPr b="0"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u="sng" dirty="0">
                <a:solidFill>
                  <a:schemeClr val="hlink"/>
                </a:solidFill>
                <a:hlinkClick r:id="rId3"/>
              </a:rPr>
              <a:t>http://www.google.com/chrome</a:t>
            </a:r>
            <a:endParaRPr dirty="0"/>
          </a:p>
        </p:txBody>
      </p:sp>
      <p:pic>
        <p:nvPicPr>
          <p:cNvPr id="239" name="Google Shape;239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2795" y="1747177"/>
            <a:ext cx="7627620" cy="4579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331" y="1820125"/>
            <a:ext cx="7432766" cy="414619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06 실습 환경 구축</a:t>
            </a:r>
            <a:endParaRPr/>
          </a:p>
        </p:txBody>
      </p:sp>
      <p:sp>
        <p:nvSpPr>
          <p:cNvPr id="245" name="Google Shape;245;p33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3662" lvl="0" indent="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600"/>
              <a:buNone/>
            </a:pPr>
            <a:r>
              <a:rPr lang="ko-KR" b="0" dirty="0"/>
              <a:t>2. 에디터 설치와 설정</a:t>
            </a:r>
            <a:r>
              <a:rPr lang="en-US" altLang="ko-KR" b="0" dirty="0"/>
              <a:t>(1)</a:t>
            </a:r>
            <a:endParaRPr b="0"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dirty="0" err="1"/>
              <a:t>비주얼</a:t>
            </a:r>
            <a:r>
              <a:rPr lang="ko-KR" dirty="0"/>
              <a:t> 스튜디오 코드( </a:t>
            </a:r>
            <a:r>
              <a:rPr lang="ko-KR" u="sng" dirty="0">
                <a:solidFill>
                  <a:schemeClr val="hlink"/>
                </a:solidFill>
                <a:hlinkClick r:id="rId3"/>
              </a:rPr>
              <a:t>https://code.visualstudio.com/</a:t>
            </a:r>
            <a:r>
              <a:rPr lang="ko-KR" dirty="0"/>
              <a:t> )</a:t>
            </a:r>
            <a:endParaRPr b="0" dirty="0"/>
          </a:p>
        </p:txBody>
      </p:sp>
      <p:pic>
        <p:nvPicPr>
          <p:cNvPr id="246" name="Google Shape;246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1395" y="1714682"/>
            <a:ext cx="7604760" cy="4579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863" y="1795509"/>
            <a:ext cx="7406640" cy="41316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06 실습 환경 구축</a:t>
            </a:r>
            <a:endParaRPr/>
          </a:p>
        </p:txBody>
      </p:sp>
      <p:sp>
        <p:nvSpPr>
          <p:cNvPr id="252" name="Google Shape;252;p34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3662" lvl="0" indent="0">
              <a:buNone/>
            </a:pPr>
            <a:r>
              <a:rPr lang="en-US" altLang="ko-KR" b="0" dirty="0"/>
              <a:t>3. </a:t>
            </a:r>
            <a:r>
              <a:rPr lang="ko-KR" altLang="en-US" b="0" dirty="0"/>
              <a:t>에디터 설치와 설정</a:t>
            </a:r>
            <a:r>
              <a:rPr lang="en-US" altLang="ko-KR" b="0" dirty="0"/>
              <a:t>(2)</a:t>
            </a:r>
            <a:endParaRPr lang="ko-KR" altLang="en-US" b="0" dirty="0"/>
          </a:p>
        </p:txBody>
      </p:sp>
      <p:grpSp>
        <p:nvGrpSpPr>
          <p:cNvPr id="6" name="그룹 5"/>
          <p:cNvGrpSpPr/>
          <p:nvPr/>
        </p:nvGrpSpPr>
        <p:grpSpPr>
          <a:xfrm>
            <a:off x="283642" y="1254310"/>
            <a:ext cx="7344816" cy="5189353"/>
            <a:chOff x="283642" y="1254310"/>
            <a:chExt cx="7344816" cy="518935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355" y="1283657"/>
              <a:ext cx="7191102" cy="4726774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/>
          </p:nvGrpSpPr>
          <p:grpSpPr>
            <a:xfrm>
              <a:off x="283642" y="1254310"/>
              <a:ext cx="7344816" cy="5189353"/>
              <a:chOff x="283642" y="1254310"/>
              <a:chExt cx="7344816" cy="5189353"/>
            </a:xfrm>
          </p:grpSpPr>
          <p:pic>
            <p:nvPicPr>
              <p:cNvPr id="253" name="Google Shape;253;p3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83642" y="1254310"/>
                <a:ext cx="7344816" cy="518935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4" name="Google Shape;254;p34"/>
              <p:cNvSpPr/>
              <p:nvPr/>
            </p:nvSpPr>
            <p:spPr>
              <a:xfrm>
                <a:off x="453782" y="2950495"/>
                <a:ext cx="232016" cy="320040"/>
              </a:xfrm>
              <a:prstGeom prst="rect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255" name="Google Shape;255;p34"/>
              <p:cNvSpPr/>
              <p:nvPr/>
            </p:nvSpPr>
            <p:spPr>
              <a:xfrm>
                <a:off x="821988" y="1743509"/>
                <a:ext cx="588801" cy="320040"/>
              </a:xfrm>
              <a:prstGeom prst="rect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256" name="Google Shape;256;p34"/>
              <p:cNvSpPr/>
              <p:nvPr/>
            </p:nvSpPr>
            <p:spPr>
              <a:xfrm>
                <a:off x="2423160" y="2310805"/>
                <a:ext cx="415052" cy="179071"/>
              </a:xfrm>
              <a:prstGeom prst="rect">
                <a:avLst/>
              </a:prstGeom>
              <a:noFill/>
              <a:ln w="1905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Dotum"/>
                  <a:ea typeface="Dotum"/>
                  <a:cs typeface="Dotum"/>
                  <a:sym typeface="Dotum"/>
                </a:endParaRPr>
              </a:p>
            </p:txBody>
          </p:sp>
          <p:sp>
            <p:nvSpPr>
              <p:cNvPr id="3" name="직사각형 2"/>
              <p:cNvSpPr/>
              <p:nvPr/>
            </p:nvSpPr>
            <p:spPr>
              <a:xfrm>
                <a:off x="859706" y="2950495"/>
                <a:ext cx="830790" cy="3646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rgbClr val="FF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클릭</a:t>
                </a: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3051822" y="2171022"/>
                <a:ext cx="830790" cy="3646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rgbClr val="FF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클릭</a:t>
                </a: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471215" y="1721212"/>
                <a:ext cx="1587138" cy="3646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:r>
                  <a:rPr lang="en-US" altLang="ko-KR" dirty="0">
                    <a:solidFill>
                      <a:srgbClr val="FF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Korean </a:t>
                </a:r>
                <a:r>
                  <a:rPr lang="ko-KR" altLang="en-US" dirty="0">
                    <a:solidFill>
                      <a:srgbClr val="FF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입력</a:t>
                </a:r>
              </a:p>
            </p:txBody>
          </p:sp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5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06 실습 환경 구축</a:t>
            </a:r>
            <a:endParaRPr/>
          </a:p>
        </p:txBody>
      </p:sp>
      <p:sp>
        <p:nvSpPr>
          <p:cNvPr id="268" name="Google Shape;268;p35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3662" lvl="0" indent="0">
              <a:buNone/>
            </a:pPr>
            <a:r>
              <a:rPr lang="en-US" altLang="ko-KR" b="0" dirty="0"/>
              <a:t>4. </a:t>
            </a:r>
            <a:r>
              <a:rPr lang="ko-KR" altLang="en-US" b="0" dirty="0"/>
              <a:t>에디터 설치와 설정</a:t>
            </a:r>
            <a:r>
              <a:rPr lang="en-US" altLang="ko-KR" b="0" dirty="0"/>
              <a:t>(3)</a:t>
            </a:r>
            <a:endParaRPr lang="ko-KR" altLang="en-US" b="0"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dirty="0"/>
              <a:t>D2Coding 글꼴</a:t>
            </a: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dirty="0"/>
              <a:t>( </a:t>
            </a:r>
            <a:r>
              <a:rPr lang="ko-KR" u="sng" dirty="0">
                <a:solidFill>
                  <a:schemeClr val="hlink"/>
                </a:solidFill>
                <a:hlinkClick r:id="rId3"/>
              </a:rPr>
              <a:t>https://github.com</a:t>
            </a:r>
            <a:br>
              <a:rPr lang="ko-KR" u="sng" dirty="0">
                <a:solidFill>
                  <a:schemeClr val="hlink"/>
                </a:solidFill>
                <a:hlinkClick r:id="rId3"/>
              </a:rPr>
            </a:br>
            <a:r>
              <a:rPr lang="ko-KR" u="sng" dirty="0">
                <a:solidFill>
                  <a:schemeClr val="hlink"/>
                </a:solidFill>
                <a:hlinkClick r:id="rId3"/>
              </a:rPr>
              <a:t>/naver/d2codingfont</a:t>
            </a:r>
            <a:r>
              <a:rPr lang="ko-KR" dirty="0"/>
              <a:t> )</a:t>
            </a:r>
            <a:endParaRPr b="0" dirty="0"/>
          </a:p>
        </p:txBody>
      </p:sp>
      <p:pic>
        <p:nvPicPr>
          <p:cNvPr id="269" name="Google Shape;269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31840" y="583862"/>
            <a:ext cx="5544616" cy="6262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Contents</a:t>
            </a:r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B3331"/>
              </a:buClr>
              <a:buSzPts val="2600"/>
              <a:buFont typeface="Noto Sans Symbols"/>
              <a:buChar char="▪"/>
            </a:pPr>
            <a:r>
              <a:rPr lang="ko-KR"/>
              <a:t>학습목표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웹의 개념과 특징을 이해합니다.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웹의 동작 원리를 이해합니다.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대표적인 웹 표준 기술인 HTML5, CSS3, 자바스크립트의 개념과 특징을 이해합니다.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웹 프로그래밍 개발 환경을 구축합니다.</a:t>
            </a:r>
            <a:endParaRPr/>
          </a:p>
          <a:p>
            <a:pPr marL="534988" lvl="1" indent="-762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55600" lvl="0" indent="-2619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8B3331"/>
              </a:buClr>
              <a:buSzPts val="2600"/>
              <a:buFont typeface="Noto Sans Symbols"/>
              <a:buChar char="▪"/>
            </a:pPr>
            <a:r>
              <a:rPr lang="ko-KR"/>
              <a:t>내용 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인터넷과 웹 시작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웹 브라우저 전쟁과 웹 표준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웹 동작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웹 표준 기술과 HTML5 주요 기능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HTML5를 공부하면 좋은 이유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실습 환경 구축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6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06 실습 환경 구축</a:t>
            </a:r>
            <a:endParaRPr/>
          </a:p>
        </p:txBody>
      </p:sp>
      <p:sp>
        <p:nvSpPr>
          <p:cNvPr id="275" name="Google Shape;275;p36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3662" lvl="0" indent="0">
              <a:buNone/>
            </a:pPr>
            <a:r>
              <a:rPr lang="en-US" altLang="ko-KR" b="0" dirty="0"/>
              <a:t>4. </a:t>
            </a:r>
            <a:r>
              <a:rPr lang="ko-KR" altLang="en-US" b="0" dirty="0"/>
              <a:t>에디터 설치와 설정</a:t>
            </a:r>
            <a:r>
              <a:rPr lang="en-US" altLang="ko-KR" b="0" dirty="0"/>
              <a:t>(4)</a:t>
            </a:r>
            <a:endParaRPr lang="ko-KR" altLang="en-US" b="0"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dirty="0"/>
              <a:t>D2Coding 글꼴(</a:t>
            </a:r>
            <a:r>
              <a:rPr lang="ko-KR" u="sng" dirty="0">
                <a:solidFill>
                  <a:schemeClr val="hlink"/>
                </a:solidFill>
                <a:hlinkClick r:id="rId3"/>
              </a:rPr>
              <a:t>https://github.com</a:t>
            </a:r>
            <a:br>
              <a:rPr lang="ko-KR" u="sng" dirty="0">
                <a:solidFill>
                  <a:schemeClr val="hlink"/>
                </a:solidFill>
                <a:hlinkClick r:id="rId3"/>
              </a:rPr>
            </a:br>
            <a:r>
              <a:rPr lang="ko-KR" u="sng" dirty="0">
                <a:solidFill>
                  <a:schemeClr val="hlink"/>
                </a:solidFill>
                <a:hlinkClick r:id="rId3"/>
              </a:rPr>
              <a:t>/naver/d2codingfont</a:t>
            </a:r>
            <a:r>
              <a:rPr lang="ko-KR" dirty="0"/>
              <a:t>)</a:t>
            </a:r>
            <a:endParaRPr b="0" dirty="0"/>
          </a:p>
        </p:txBody>
      </p:sp>
      <p:pic>
        <p:nvPicPr>
          <p:cNvPr id="276" name="Google Shape;276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34424" y="583862"/>
            <a:ext cx="5139447" cy="6262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6E6FD96E-E14F-692E-7234-6A2ADA6A5CF8}"/>
              </a:ext>
            </a:extLst>
          </p:cNvPr>
          <p:cNvSpPr/>
          <p:nvPr/>
        </p:nvSpPr>
        <p:spPr>
          <a:xfrm>
            <a:off x="2024244" y="4355615"/>
            <a:ext cx="5228135" cy="670094"/>
          </a:xfrm>
          <a:prstGeom prst="wedgeRectCallout">
            <a:avLst>
              <a:gd name="adj1" fmla="val -21195"/>
              <a:gd name="adj2" fmla="val -6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Front-end</a:t>
            </a:r>
            <a:r>
              <a:rPr lang="ko-KR" altLang="en-US" sz="2000" dirty="0"/>
              <a:t>와 </a:t>
            </a:r>
            <a:r>
              <a:rPr lang="en-US" altLang="ko-KR" sz="2000" dirty="0"/>
              <a:t>Back-end</a:t>
            </a:r>
            <a:r>
              <a:rPr lang="ko-KR" altLang="en-US" sz="2000" dirty="0"/>
              <a:t>의 가장 큰 차이는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인터넷과 웹 시작</a:t>
            </a:r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 dirty="0"/>
              <a:t>인터넷 </a:t>
            </a:r>
            <a:r>
              <a:rPr lang="ko-KR" dirty="0" err="1"/>
              <a:t>vs</a:t>
            </a:r>
            <a:r>
              <a:rPr lang="ko-KR" dirty="0"/>
              <a:t>. 웹</a:t>
            </a: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 dirty="0"/>
              <a:t>인터넷은 전 세계를 연결하는 국제 정보 통신망으로, 컴퓨터나 스마트폰 같은 디지털기기로 연결되어 사람들이 정보를 공유할 수 있는 공간</a:t>
            </a: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 dirty="0">
                <a:solidFill>
                  <a:srgbClr val="FF0000"/>
                </a:solidFill>
              </a:rPr>
              <a:t>웹은 인터넷 공간에서 제공하는 서비스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82" name="Google Shape;8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1680" y="2492896"/>
            <a:ext cx="4905375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인터넷과 웹 시작</a:t>
            </a:r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 dirty="0"/>
              <a:t>인터넷의 시작</a:t>
            </a:r>
            <a:endParaRPr dirty="0"/>
          </a:p>
          <a:p>
            <a:pPr marL="534988" lvl="1" indent="-266699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 dirty="0"/>
              <a:t>미국의 신기술을 연구하는 </a:t>
            </a:r>
            <a:r>
              <a:rPr lang="ko-KR" dirty="0" err="1"/>
              <a:t>ARPA에서</a:t>
            </a:r>
            <a:r>
              <a:rPr lang="ko-KR" dirty="0"/>
              <a:t> 현재 웹의 모태가 되는 </a:t>
            </a:r>
            <a:r>
              <a:rPr lang="ko-KR" dirty="0" err="1">
                <a:solidFill>
                  <a:srgbClr val="FF0000"/>
                </a:solidFill>
              </a:rPr>
              <a:t>아파넷</a:t>
            </a:r>
            <a:r>
              <a:rPr lang="ko-KR" baseline="-25000" dirty="0" err="1">
                <a:solidFill>
                  <a:srgbClr val="FF0000"/>
                </a:solidFill>
              </a:rPr>
              <a:t>ARPANET</a:t>
            </a:r>
            <a:r>
              <a:rPr lang="ko-KR" dirty="0" err="1"/>
              <a:t>을</a:t>
            </a:r>
            <a:endParaRPr dirty="0"/>
          </a:p>
          <a:p>
            <a:pPr marL="273050" lvl="1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 dirty="0"/>
              <a:t>   1969년에 개발</a:t>
            </a:r>
            <a:endParaRPr dirty="0"/>
          </a:p>
        </p:txBody>
      </p:sp>
      <p:pic>
        <p:nvPicPr>
          <p:cNvPr id="89" name="Google Shape;8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3568" y="2044625"/>
            <a:ext cx="6317933" cy="4646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인터넷과 웹 시작</a:t>
            </a: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팀 버너스 리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최초 웹 개발자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W3CWorld Wide Web Consortium  창설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HTML 표준을 비롯한 웹 표준안을 제작, 제안하는 일을 하는 국제적인 웹 표준화 단체</a:t>
            </a: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96" name="Google Shape;9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3568" y="2564905"/>
            <a:ext cx="5554008" cy="21602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" name="Google Shape;97;p13"/>
          <p:cNvGrpSpPr/>
          <p:nvPr/>
        </p:nvGrpSpPr>
        <p:grpSpPr>
          <a:xfrm>
            <a:off x="6237576" y="3501008"/>
            <a:ext cx="2554981" cy="2647052"/>
            <a:chOff x="6237576" y="3501008"/>
            <a:chExt cx="2554981" cy="2647052"/>
          </a:xfrm>
        </p:grpSpPr>
        <p:pic>
          <p:nvPicPr>
            <p:cNvPr id="98" name="Google Shape;98;p1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237576" y="3501008"/>
              <a:ext cx="2554981" cy="26470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Google Shape;99;p13"/>
            <p:cNvSpPr/>
            <p:nvPr/>
          </p:nvSpPr>
          <p:spPr>
            <a:xfrm>
              <a:off x="7668344" y="3501008"/>
              <a:ext cx="1124213" cy="28803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웹 브라우저 전쟁과 웹 표준</a:t>
            </a:r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dirty="0"/>
              <a:t>웹 브라우저 전쟁의 시작</a:t>
            </a: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dirty="0" err="1"/>
              <a:t>NCSA는</a:t>
            </a:r>
            <a:r>
              <a:rPr lang="ko-KR" dirty="0"/>
              <a:t> 1993년 모자이크라는 GUI 웹 브라우저 최초로 발표</a:t>
            </a: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dirty="0" err="1"/>
              <a:t>넷스케이프</a:t>
            </a:r>
            <a:r>
              <a:rPr lang="ko-KR" dirty="0"/>
              <a:t> 커뮤니케이션(마크 안데르센)은 </a:t>
            </a:r>
            <a:r>
              <a:rPr lang="ko-KR" dirty="0" err="1"/>
              <a:t>넷스케이프</a:t>
            </a:r>
            <a:r>
              <a:rPr lang="ko-KR" dirty="0"/>
              <a:t> 웹 브라우저 발표</a:t>
            </a: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dirty="0"/>
              <a:t>마이크로소프트는 인터넷 익스플로러 발표 후 점유율을 높이기 위해 윈도우 </a:t>
            </a:r>
            <a:br>
              <a:rPr lang="ko-KR" dirty="0"/>
            </a:br>
            <a:r>
              <a:rPr lang="ko-KR" dirty="0"/>
              <a:t>운영체제에 강제로 설치</a:t>
            </a: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dirty="0">
                <a:solidFill>
                  <a:srgbClr val="FF0000"/>
                </a:solidFill>
              </a:rPr>
              <a:t>이에 </a:t>
            </a:r>
            <a:r>
              <a:rPr lang="ko-KR" dirty="0" err="1">
                <a:solidFill>
                  <a:srgbClr val="FF0000"/>
                </a:solidFill>
              </a:rPr>
              <a:t>넷스케이프는</a:t>
            </a:r>
            <a:r>
              <a:rPr lang="ko-KR" dirty="0">
                <a:solidFill>
                  <a:srgbClr val="FF0000"/>
                </a:solidFill>
              </a:rPr>
              <a:t> </a:t>
            </a:r>
            <a:r>
              <a:rPr lang="ko-KR" dirty="0" err="1">
                <a:solidFill>
                  <a:srgbClr val="FF0000"/>
                </a:solidFill>
              </a:rPr>
              <a:t>넷스케이프의</a:t>
            </a:r>
            <a:r>
              <a:rPr lang="ko-KR" dirty="0">
                <a:solidFill>
                  <a:srgbClr val="FF0000"/>
                </a:solidFill>
              </a:rPr>
              <a:t> 소스 코드를 공개하고 모질라 재단을 설립</a:t>
            </a:r>
            <a:endParaRPr dirty="0">
              <a:solidFill>
                <a:srgbClr val="FF0000"/>
              </a:solidFill>
            </a:endParaRPr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dirty="0"/>
              <a:t>아메리카 </a:t>
            </a:r>
            <a:r>
              <a:rPr lang="ko-KR" dirty="0" err="1"/>
              <a:t>온라인</a:t>
            </a:r>
            <a:r>
              <a:rPr lang="ko-KR" baseline="-25000" dirty="0" err="1"/>
              <a:t>AOL</a:t>
            </a:r>
            <a:r>
              <a:rPr lang="ko-KR" dirty="0"/>
              <a:t> : </a:t>
            </a:r>
            <a:r>
              <a:rPr lang="ko-KR" dirty="0" err="1"/>
              <a:t>넷스케이프</a:t>
            </a:r>
            <a:r>
              <a:rPr lang="ko-KR" dirty="0"/>
              <a:t> 커뮤니케이션을 인수, 점차 하락 후 붕괴</a:t>
            </a: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</p:txBody>
      </p:sp>
      <p:pic>
        <p:nvPicPr>
          <p:cNvPr id="106" name="Google Shape;10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552" y="3501008"/>
            <a:ext cx="6285425" cy="2795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14696" y="4293096"/>
            <a:ext cx="1867808" cy="1702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웹 브라우저 전쟁과 웹 표준</a:t>
            </a:r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dirty="0"/>
              <a:t>플러그인 </a:t>
            </a: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dirty="0"/>
              <a:t>웹 브라우저와 연동되는 프로그램을 사용자의 </a:t>
            </a:r>
            <a:r>
              <a:rPr lang="ko-KR" dirty="0" err="1"/>
              <a:t>PC에</a:t>
            </a:r>
            <a:r>
              <a:rPr lang="ko-KR" dirty="0"/>
              <a:t> 추가로 설치해 웹 브라우저의 기능을 확장하는 방법</a:t>
            </a: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dirty="0" err="1">
                <a:solidFill>
                  <a:srgbClr val="FF0000"/>
                </a:solidFill>
              </a:rPr>
              <a:t>어도비</a:t>
            </a:r>
            <a:r>
              <a:rPr lang="ko-KR" dirty="0">
                <a:solidFill>
                  <a:srgbClr val="FF0000"/>
                </a:solidFill>
              </a:rPr>
              <a:t> </a:t>
            </a:r>
            <a:r>
              <a:rPr lang="ko-KR" dirty="0" err="1">
                <a:solidFill>
                  <a:srgbClr val="FF0000"/>
                </a:solidFill>
              </a:rPr>
              <a:t>플래시</a:t>
            </a:r>
            <a:r>
              <a:rPr lang="ko-KR" baseline="-25000" dirty="0" err="1">
                <a:solidFill>
                  <a:srgbClr val="FF0000"/>
                </a:solidFill>
              </a:rPr>
              <a:t>Adobe</a:t>
            </a:r>
            <a:r>
              <a:rPr lang="ko-KR" baseline="-25000" dirty="0">
                <a:solidFill>
                  <a:srgbClr val="FF0000"/>
                </a:solidFill>
              </a:rPr>
              <a:t> </a:t>
            </a:r>
            <a:r>
              <a:rPr lang="ko-KR" baseline="-25000" dirty="0" err="1">
                <a:solidFill>
                  <a:srgbClr val="FF0000"/>
                </a:solidFill>
              </a:rPr>
              <a:t>Flash</a:t>
            </a:r>
            <a:r>
              <a:rPr lang="ko-KR" dirty="0" err="1">
                <a:solidFill>
                  <a:srgbClr val="FF0000"/>
                </a:solidFill>
              </a:rPr>
              <a:t>나</a:t>
            </a:r>
            <a:r>
              <a:rPr lang="ko-KR" dirty="0">
                <a:solidFill>
                  <a:srgbClr val="FF0000"/>
                </a:solidFill>
              </a:rPr>
              <a:t> 마이크로소프트 </a:t>
            </a:r>
            <a:r>
              <a:rPr lang="ko-KR" dirty="0" err="1">
                <a:solidFill>
                  <a:srgbClr val="FF0000"/>
                </a:solidFill>
              </a:rPr>
              <a:t>액티브X</a:t>
            </a:r>
            <a:r>
              <a:rPr lang="ko-KR" baseline="-25000" dirty="0" err="1">
                <a:solidFill>
                  <a:srgbClr val="FF0000"/>
                </a:solidFill>
              </a:rPr>
              <a:t>ActiveX</a:t>
            </a:r>
            <a:r>
              <a:rPr lang="ko-KR" dirty="0">
                <a:solidFill>
                  <a:srgbClr val="FF0000"/>
                </a:solidFill>
              </a:rPr>
              <a:t> 등</a:t>
            </a:r>
            <a:endParaRPr dirty="0">
              <a:solidFill>
                <a:srgbClr val="FF0000"/>
              </a:solidFill>
            </a:endParaRPr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dirty="0"/>
              <a:t>2000년 초반에는 </a:t>
            </a:r>
            <a:r>
              <a:rPr lang="ko-KR" dirty="0" err="1"/>
              <a:t>액티브X</a:t>
            </a:r>
            <a:r>
              <a:rPr lang="ko-KR" dirty="0"/>
              <a:t> 기반으로 웹 응용 프로그램 제작, 플래시 기반으로 애니메이션 제작</a:t>
            </a: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</p:txBody>
      </p:sp>
      <p:pic>
        <p:nvPicPr>
          <p:cNvPr id="114" name="Google Shape;11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560" y="3140968"/>
            <a:ext cx="7553325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웹 브라우저 전쟁과 웹 표준</a:t>
            </a:r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웹 2.0 시대 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서로 다른 사용자가 함께 새로운 콘텐츠를 창조할 수 있는 시대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유튜브, 위키피디아, 깃허브 등</a:t>
            </a: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</p:txBody>
      </p:sp>
      <p:pic>
        <p:nvPicPr>
          <p:cNvPr id="121" name="Google Shape;12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544" y="1988840"/>
            <a:ext cx="7704856" cy="4138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1257</Words>
  <Application>Microsoft Office PowerPoint</Application>
  <PresentationFormat>On-screen Show (4:3)</PresentationFormat>
  <Paragraphs>239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HY헤드라인M</vt:lpstr>
      <vt:lpstr>Noto Sans Symbols</vt:lpstr>
      <vt:lpstr>Dotum</vt:lpstr>
      <vt:lpstr>Malgun Gothic</vt:lpstr>
      <vt:lpstr>Arial</vt:lpstr>
      <vt:lpstr>Verdana</vt:lpstr>
      <vt:lpstr>1_Office 테마</vt:lpstr>
      <vt:lpstr>1장 웹 개요와 실습 환경 구축</vt:lpstr>
      <vt:lpstr>교육내용</vt:lpstr>
      <vt:lpstr>Contents</vt:lpstr>
      <vt:lpstr>01 인터넷과 웹 시작</vt:lpstr>
      <vt:lpstr>01 인터넷과 웹 시작</vt:lpstr>
      <vt:lpstr>01 인터넷과 웹 시작</vt:lpstr>
      <vt:lpstr>02 웹 브라우저 전쟁과 웹 표준</vt:lpstr>
      <vt:lpstr>02 웹 브라우저 전쟁과 웹 표준</vt:lpstr>
      <vt:lpstr>02 웹 브라우저 전쟁과 웹 표준</vt:lpstr>
      <vt:lpstr>02 웹 브라우저 전쟁과 웹 표준</vt:lpstr>
      <vt:lpstr>02 웹 브라우저 전쟁과 웹 표준</vt:lpstr>
      <vt:lpstr>02 웹 브라우저 전쟁과 웹 표준</vt:lpstr>
      <vt:lpstr>03 웹 동작</vt:lpstr>
      <vt:lpstr>03 웹 동작</vt:lpstr>
      <vt:lpstr>04 웹 표준 기술과 HTML5 주요 기능</vt:lpstr>
      <vt:lpstr>04 웹 표준 기술과 HTML5 주요 기능</vt:lpstr>
      <vt:lpstr>04 웹 표준 기술과 HTML5 주요 기능</vt:lpstr>
      <vt:lpstr>04 웹 표준 기술과 HTML5 주요 기능</vt:lpstr>
      <vt:lpstr>04 웹 표준 기술과 HTML5 주요 기능</vt:lpstr>
      <vt:lpstr>04 웹 표준 기술과 HTML5 주요 기능</vt:lpstr>
      <vt:lpstr>04 웹 표준 기술과 HTML5 주요 기능</vt:lpstr>
      <vt:lpstr>05 HTML5를 공부하면 좋은 이유</vt:lpstr>
      <vt:lpstr>05 HTML5를 공부하면 좋은 이유</vt:lpstr>
      <vt:lpstr>05 HTML5를 공부하면 좋은 이유</vt:lpstr>
      <vt:lpstr>06 실습 환경 구축</vt:lpstr>
      <vt:lpstr>06 실습 환경 구축</vt:lpstr>
      <vt:lpstr>06 실습 환경 구축</vt:lpstr>
      <vt:lpstr>06 실습 환경 구축</vt:lpstr>
      <vt:lpstr>06 실습 환경 구축</vt:lpstr>
      <vt:lpstr>06 실습 환경 구축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김종완</cp:lastModifiedBy>
  <cp:revision>18</cp:revision>
  <dcterms:modified xsi:type="dcterms:W3CDTF">2023-03-11T10:37:47Z</dcterms:modified>
</cp:coreProperties>
</file>